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AutoShape 3" id="3"/>
          <p:cNvSpPr/>
          <p:nvPr/>
        </p:nvSpPr>
        <p:spPr>
          <a:xfrm rot="0">
            <a:off x="1318528" y="3345086"/>
            <a:ext cx="1929457" cy="0"/>
          </a:xfrm>
          <a:prstGeom prst="line">
            <a:avLst/>
          </a:prstGeom>
          <a:ln cap="flat" w="66675">
            <a:solidFill>
              <a:srgbClr val="FFFFFF"/>
            </a:solidFill>
            <a:prstDash val="solid"/>
            <a:headEnd type="none" len="sm" w="sm"/>
            <a:tailEnd type="none" len="sm" w="sm"/>
          </a:ln>
        </p:spPr>
      </p:sp>
      <p:grpSp>
        <p:nvGrpSpPr>
          <p:cNvPr name="Group 4" id="4"/>
          <p:cNvGrpSpPr/>
          <p:nvPr/>
        </p:nvGrpSpPr>
        <p:grpSpPr>
          <a:xfrm rot="0">
            <a:off x="16967653" y="3600450"/>
            <a:ext cx="1320347" cy="3086100"/>
            <a:chOff x="0" y="0"/>
            <a:chExt cx="347746" cy="812800"/>
          </a:xfrm>
        </p:grpSpPr>
        <p:sp>
          <p:nvSpPr>
            <p:cNvPr name="Freeform 5" id="5"/>
            <p:cNvSpPr/>
            <p:nvPr/>
          </p:nvSpPr>
          <p:spPr>
            <a:xfrm flipH="false" flipV="false" rot="0">
              <a:off x="0" y="0"/>
              <a:ext cx="347746" cy="812800"/>
            </a:xfrm>
            <a:custGeom>
              <a:avLst/>
              <a:gdLst/>
              <a:ahLst/>
              <a:cxnLst/>
              <a:rect r="r" b="b" t="t" l="l"/>
              <a:pathLst>
                <a:path h="812800" w="347746">
                  <a:moveTo>
                    <a:pt x="0" y="0"/>
                  </a:moveTo>
                  <a:lnTo>
                    <a:pt x="347746" y="0"/>
                  </a:lnTo>
                  <a:lnTo>
                    <a:pt x="347746" y="812800"/>
                  </a:lnTo>
                  <a:lnTo>
                    <a:pt x="0" y="812800"/>
                  </a:lnTo>
                  <a:close/>
                </a:path>
              </a:pathLst>
            </a:custGeom>
            <a:solidFill>
              <a:srgbClr val="6C6F58"/>
            </a:solidFill>
          </p:spPr>
        </p:sp>
        <p:sp>
          <p:nvSpPr>
            <p:cNvPr name="TextBox 6" id="6"/>
            <p:cNvSpPr txBox="true"/>
            <p:nvPr/>
          </p:nvSpPr>
          <p:spPr>
            <a:xfrm>
              <a:off x="0" y="-66675"/>
              <a:ext cx="347746" cy="879475"/>
            </a:xfrm>
            <a:prstGeom prst="rect">
              <a:avLst/>
            </a:prstGeom>
          </p:spPr>
          <p:txBody>
            <a:bodyPr anchor="ctr" rtlCol="false" tIns="50800" lIns="50800" bIns="50800" rIns="50800"/>
            <a:lstStyle/>
            <a:p>
              <a:pPr algn="ctr">
                <a:lnSpc>
                  <a:spcPts val="3360"/>
                </a:lnSpc>
              </a:pPr>
            </a:p>
          </p:txBody>
        </p:sp>
      </p:grpSp>
      <p:sp>
        <p:nvSpPr>
          <p:cNvPr name="TextBox 7" id="7"/>
          <p:cNvSpPr txBox="true"/>
          <p:nvPr/>
        </p:nvSpPr>
        <p:spPr>
          <a:xfrm rot="0">
            <a:off x="1318528" y="3843322"/>
            <a:ext cx="7069687" cy="2596515"/>
          </a:xfrm>
          <a:prstGeom prst="rect">
            <a:avLst/>
          </a:prstGeom>
        </p:spPr>
        <p:txBody>
          <a:bodyPr anchor="t" rtlCol="false" tIns="0" lIns="0" bIns="0" rIns="0">
            <a:spAutoFit/>
          </a:bodyPr>
          <a:lstStyle/>
          <a:p>
            <a:pPr algn="just">
              <a:lnSpc>
                <a:spcPts val="9600"/>
              </a:lnSpc>
            </a:pPr>
            <a:r>
              <a:rPr lang="en-US" sz="9600">
                <a:solidFill>
                  <a:srgbClr val="FFFFFF"/>
                </a:solidFill>
                <a:latin typeface="Poppins Bold"/>
              </a:rPr>
              <a:t>TEAM </a:t>
            </a:r>
          </a:p>
          <a:p>
            <a:pPr algn="just">
              <a:lnSpc>
                <a:spcPts val="9600"/>
              </a:lnSpc>
            </a:pPr>
            <a:r>
              <a:rPr lang="en-US" sz="9600">
                <a:solidFill>
                  <a:srgbClr val="FFFFFF"/>
                </a:solidFill>
                <a:latin typeface="Poppins Bold"/>
              </a:rPr>
              <a:t>BRAVO</a:t>
            </a:r>
          </a:p>
        </p:txBody>
      </p:sp>
      <p:grpSp>
        <p:nvGrpSpPr>
          <p:cNvPr name="Group 8" id="8"/>
          <p:cNvGrpSpPr/>
          <p:nvPr/>
        </p:nvGrpSpPr>
        <p:grpSpPr>
          <a:xfrm rot="0">
            <a:off x="1318528" y="906289"/>
            <a:ext cx="5237725" cy="714269"/>
            <a:chOff x="0" y="0"/>
            <a:chExt cx="6983633" cy="952359"/>
          </a:xfrm>
        </p:grpSpPr>
        <p:sp>
          <p:nvSpPr>
            <p:cNvPr name="Freeform 9" id="9"/>
            <p:cNvSpPr/>
            <p:nvPr/>
          </p:nvSpPr>
          <p:spPr>
            <a:xfrm flipH="false" flipV="false" rot="0">
              <a:off x="0" y="0"/>
              <a:ext cx="952359" cy="952359"/>
            </a:xfrm>
            <a:custGeom>
              <a:avLst/>
              <a:gdLst/>
              <a:ahLst/>
              <a:cxnLst/>
              <a:rect r="r" b="b" t="t" l="l"/>
              <a:pathLst>
                <a:path h="952359" w="952359">
                  <a:moveTo>
                    <a:pt x="0" y="0"/>
                  </a:moveTo>
                  <a:lnTo>
                    <a:pt x="952359" y="0"/>
                  </a:lnTo>
                  <a:lnTo>
                    <a:pt x="952359" y="952359"/>
                  </a:lnTo>
                  <a:lnTo>
                    <a:pt x="0" y="9523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46456" y="142804"/>
              <a:ext cx="5937177" cy="638175"/>
            </a:xfrm>
            <a:prstGeom prst="rect">
              <a:avLst/>
            </a:prstGeom>
          </p:spPr>
          <p:txBody>
            <a:bodyPr anchor="t" rtlCol="false" tIns="0" lIns="0" bIns="0" rIns="0">
              <a:spAutoFit/>
            </a:bodyPr>
            <a:lstStyle/>
            <a:p>
              <a:pPr>
                <a:lnSpc>
                  <a:spcPts val="3600"/>
                </a:lnSpc>
              </a:pPr>
              <a:r>
                <a:rPr lang="en-US" sz="3000">
                  <a:solidFill>
                    <a:srgbClr val="FFFFFF"/>
                  </a:solidFill>
                  <a:latin typeface="Poppins"/>
                </a:rPr>
                <a:t>WILLSON FINANCIAL</a:t>
              </a:r>
            </a:p>
          </p:txBody>
        </p:sp>
      </p:grpSp>
      <p:sp>
        <p:nvSpPr>
          <p:cNvPr name="TextBox 11" id="11"/>
          <p:cNvSpPr txBox="true"/>
          <p:nvPr/>
        </p:nvSpPr>
        <p:spPr>
          <a:xfrm rot="0">
            <a:off x="478008" y="7314126"/>
            <a:ext cx="5539956" cy="1419225"/>
          </a:xfrm>
          <a:prstGeom prst="rect">
            <a:avLst/>
          </a:prstGeom>
        </p:spPr>
        <p:txBody>
          <a:bodyPr anchor="t" rtlCol="false" tIns="0" lIns="0" bIns="0" rIns="0">
            <a:spAutoFit/>
          </a:bodyPr>
          <a:lstStyle/>
          <a:p>
            <a:pPr algn="ctr">
              <a:lnSpc>
                <a:spcPts val="2639"/>
              </a:lnSpc>
            </a:pPr>
            <a:r>
              <a:rPr lang="en-US" sz="2199" spc="109" u="sng">
                <a:solidFill>
                  <a:srgbClr val="FFFFFF"/>
                </a:solidFill>
                <a:latin typeface="Poppins Bold"/>
              </a:rPr>
              <a:t>Team Members:</a:t>
            </a:r>
          </a:p>
          <a:p>
            <a:pPr algn="ctr">
              <a:lnSpc>
                <a:spcPts val="2160"/>
              </a:lnSpc>
            </a:pPr>
            <a:r>
              <a:rPr lang="en-US" sz="1800" spc="90">
                <a:solidFill>
                  <a:srgbClr val="FFFFFF"/>
                </a:solidFill>
                <a:latin typeface="Poppins"/>
              </a:rPr>
              <a:t>Jacob Ambrose</a:t>
            </a:r>
          </a:p>
          <a:p>
            <a:pPr algn="ctr">
              <a:lnSpc>
                <a:spcPts val="2160"/>
              </a:lnSpc>
            </a:pPr>
            <a:r>
              <a:rPr lang="en-US" sz="1800" spc="90">
                <a:solidFill>
                  <a:srgbClr val="FFFFFF"/>
                </a:solidFill>
                <a:latin typeface="Poppins"/>
              </a:rPr>
              <a:t>Marshall Huckins</a:t>
            </a:r>
          </a:p>
          <a:p>
            <a:pPr algn="ctr">
              <a:lnSpc>
                <a:spcPts val="2160"/>
              </a:lnSpc>
            </a:pPr>
            <a:r>
              <a:rPr lang="en-US" sz="1800" spc="90">
                <a:solidFill>
                  <a:srgbClr val="FFFFFF"/>
                </a:solidFill>
                <a:latin typeface="Poppins"/>
              </a:rPr>
              <a:t>John Martino</a:t>
            </a:r>
          </a:p>
          <a:p>
            <a:pPr algn="ctr">
              <a:lnSpc>
                <a:spcPts val="2160"/>
              </a:lnSpc>
            </a:pPr>
            <a:r>
              <a:rPr lang="en-US" sz="1800" spc="90">
                <a:solidFill>
                  <a:srgbClr val="FFFFFF"/>
                </a:solidFill>
                <a:latin typeface="Poppins"/>
              </a:rPr>
              <a:t>Jackie Scott</a:t>
            </a:r>
          </a:p>
        </p:txBody>
      </p:sp>
      <p:sp>
        <p:nvSpPr>
          <p:cNvPr name="TextBox 12" id="12"/>
          <p:cNvSpPr txBox="true"/>
          <p:nvPr/>
        </p:nvSpPr>
        <p:spPr>
          <a:xfrm rot="0">
            <a:off x="12107011" y="8833487"/>
            <a:ext cx="5152289" cy="424813"/>
          </a:xfrm>
          <a:prstGeom prst="rect">
            <a:avLst/>
          </a:prstGeom>
        </p:spPr>
        <p:txBody>
          <a:bodyPr anchor="t" rtlCol="false" tIns="0" lIns="0" bIns="0" rIns="0">
            <a:spAutoFit/>
          </a:bodyPr>
          <a:lstStyle/>
          <a:p>
            <a:pPr algn="r">
              <a:lnSpc>
                <a:spcPts val="3360"/>
              </a:lnSpc>
            </a:pPr>
            <a:r>
              <a:rPr lang="en-US" sz="2400">
                <a:solidFill>
                  <a:srgbClr val="FFFFFF"/>
                </a:solidFill>
                <a:latin typeface="Poppins"/>
              </a:rPr>
              <a:t>Module 11.2 - Milestone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97961"/>
        </a:solidFill>
      </p:bgPr>
    </p:bg>
    <p:spTree>
      <p:nvGrpSpPr>
        <p:cNvPr id="1" name=""/>
        <p:cNvGrpSpPr/>
        <p:nvPr/>
      </p:nvGrpSpPr>
      <p:grpSpPr>
        <a:xfrm>
          <a:off x="0" y="0"/>
          <a:ext cx="0" cy="0"/>
          <a:chOff x="0" y="0"/>
          <a:chExt cx="0" cy="0"/>
        </a:xfrm>
      </p:grpSpPr>
      <p:sp>
        <p:nvSpPr>
          <p:cNvPr name="AutoShape 2" id="2"/>
          <p:cNvSpPr/>
          <p:nvPr/>
        </p:nvSpPr>
        <p:spPr>
          <a:xfrm>
            <a:off x="7928591" y="2144312"/>
            <a:ext cx="1929457" cy="0"/>
          </a:xfrm>
          <a:prstGeom prst="line">
            <a:avLst/>
          </a:prstGeom>
          <a:ln cap="flat" w="66675">
            <a:solidFill>
              <a:srgbClr val="FFFFFF"/>
            </a:solidFill>
            <a:prstDash val="solid"/>
            <a:headEnd type="none" len="sm" w="sm"/>
            <a:tailEnd type="none" len="sm" w="sm"/>
          </a:ln>
        </p:spPr>
      </p:sp>
      <p:grpSp>
        <p:nvGrpSpPr>
          <p:cNvPr name="Group 3" id="3"/>
          <p:cNvGrpSpPr/>
          <p:nvPr/>
        </p:nvGrpSpPr>
        <p:grpSpPr>
          <a:xfrm rot="0">
            <a:off x="17920153" y="968374"/>
            <a:ext cx="539297" cy="3086100"/>
            <a:chOff x="0" y="0"/>
            <a:chExt cx="142037" cy="812800"/>
          </a:xfrm>
        </p:grpSpPr>
        <p:sp>
          <p:nvSpPr>
            <p:cNvPr name="Freeform 4" id="4"/>
            <p:cNvSpPr/>
            <p:nvPr/>
          </p:nvSpPr>
          <p:spPr>
            <a:xfrm flipH="false" flipV="false" rot="0">
              <a:off x="0" y="0"/>
              <a:ext cx="142037" cy="812800"/>
            </a:xfrm>
            <a:custGeom>
              <a:avLst/>
              <a:gdLst/>
              <a:ahLst/>
              <a:cxnLst/>
              <a:rect r="r" b="b" t="t" l="l"/>
              <a:pathLst>
                <a:path h="812800" w="142037">
                  <a:moveTo>
                    <a:pt x="0" y="0"/>
                  </a:moveTo>
                  <a:lnTo>
                    <a:pt x="142037" y="0"/>
                  </a:lnTo>
                  <a:lnTo>
                    <a:pt x="142037" y="812800"/>
                  </a:lnTo>
                  <a:lnTo>
                    <a:pt x="0" y="812800"/>
                  </a:lnTo>
                  <a:close/>
                </a:path>
              </a:pathLst>
            </a:custGeom>
            <a:solidFill>
              <a:srgbClr val="FFFFFF"/>
            </a:solidFill>
          </p:spPr>
        </p:sp>
        <p:sp>
          <p:nvSpPr>
            <p:cNvPr name="TextBox 5" id="5"/>
            <p:cNvSpPr txBox="true"/>
            <p:nvPr/>
          </p:nvSpPr>
          <p:spPr>
            <a:xfrm>
              <a:off x="0" y="-66675"/>
              <a:ext cx="142037" cy="879475"/>
            </a:xfrm>
            <a:prstGeom prst="rect">
              <a:avLst/>
            </a:prstGeom>
          </p:spPr>
          <p:txBody>
            <a:bodyPr anchor="ctr" rtlCol="false" tIns="50800" lIns="50800" bIns="50800" rIns="50800"/>
            <a:lstStyle/>
            <a:p>
              <a:pPr algn="ctr">
                <a:lnSpc>
                  <a:spcPts val="3360"/>
                </a:lnSpc>
              </a:pPr>
            </a:p>
          </p:txBody>
        </p:sp>
      </p:grpSp>
      <p:grpSp>
        <p:nvGrpSpPr>
          <p:cNvPr name="Group 6" id="6"/>
          <p:cNvGrpSpPr/>
          <p:nvPr/>
        </p:nvGrpSpPr>
        <p:grpSpPr>
          <a:xfrm rot="0">
            <a:off x="-164929" y="5880735"/>
            <a:ext cx="539297" cy="3086100"/>
            <a:chOff x="0" y="0"/>
            <a:chExt cx="142037" cy="812800"/>
          </a:xfrm>
        </p:grpSpPr>
        <p:sp>
          <p:nvSpPr>
            <p:cNvPr name="Freeform 7" id="7"/>
            <p:cNvSpPr/>
            <p:nvPr/>
          </p:nvSpPr>
          <p:spPr>
            <a:xfrm flipH="false" flipV="false" rot="0">
              <a:off x="0" y="0"/>
              <a:ext cx="142037" cy="812800"/>
            </a:xfrm>
            <a:custGeom>
              <a:avLst/>
              <a:gdLst/>
              <a:ahLst/>
              <a:cxnLst/>
              <a:rect r="r" b="b" t="t" l="l"/>
              <a:pathLst>
                <a:path h="812800" w="142037">
                  <a:moveTo>
                    <a:pt x="0" y="0"/>
                  </a:moveTo>
                  <a:lnTo>
                    <a:pt x="142037" y="0"/>
                  </a:lnTo>
                  <a:lnTo>
                    <a:pt x="142037" y="812800"/>
                  </a:lnTo>
                  <a:lnTo>
                    <a:pt x="0" y="812800"/>
                  </a:lnTo>
                  <a:close/>
                </a:path>
              </a:pathLst>
            </a:custGeom>
            <a:solidFill>
              <a:srgbClr val="FFFFFF"/>
            </a:solidFill>
          </p:spPr>
        </p:sp>
        <p:sp>
          <p:nvSpPr>
            <p:cNvPr name="TextBox 8" id="8"/>
            <p:cNvSpPr txBox="true"/>
            <p:nvPr/>
          </p:nvSpPr>
          <p:spPr>
            <a:xfrm>
              <a:off x="0" y="-66675"/>
              <a:ext cx="142037" cy="879475"/>
            </a:xfrm>
            <a:prstGeom prst="rect">
              <a:avLst/>
            </a:prstGeom>
          </p:spPr>
          <p:txBody>
            <a:bodyPr anchor="ctr" rtlCol="false" tIns="50800" lIns="50800" bIns="50800" rIns="50800"/>
            <a:lstStyle/>
            <a:p>
              <a:pPr algn="ctr">
                <a:lnSpc>
                  <a:spcPts val="3360"/>
                </a:lnSpc>
              </a:pPr>
            </a:p>
          </p:txBody>
        </p:sp>
      </p:grpSp>
      <p:sp>
        <p:nvSpPr>
          <p:cNvPr name="Freeform 9" id="9"/>
          <p:cNvSpPr/>
          <p:nvPr/>
        </p:nvSpPr>
        <p:spPr>
          <a:xfrm flipH="false" flipV="false" rot="0">
            <a:off x="1550702" y="2784032"/>
            <a:ext cx="10043999" cy="2813199"/>
          </a:xfrm>
          <a:custGeom>
            <a:avLst/>
            <a:gdLst/>
            <a:ahLst/>
            <a:cxnLst/>
            <a:rect r="r" b="b" t="t" l="l"/>
            <a:pathLst>
              <a:path h="2813199" w="10043999">
                <a:moveTo>
                  <a:pt x="0" y="0"/>
                </a:moveTo>
                <a:lnTo>
                  <a:pt x="10044000" y="0"/>
                </a:lnTo>
                <a:lnTo>
                  <a:pt x="10044000" y="2813199"/>
                </a:lnTo>
                <a:lnTo>
                  <a:pt x="0" y="2813199"/>
                </a:lnTo>
                <a:lnTo>
                  <a:pt x="0" y="0"/>
                </a:lnTo>
                <a:close/>
              </a:path>
            </a:pathLst>
          </a:custGeom>
          <a:blipFill>
            <a:blip r:embed="rId2"/>
            <a:stretch>
              <a:fillRect l="0" t="0" r="0" b="0"/>
            </a:stretch>
          </a:blipFill>
        </p:spPr>
      </p:sp>
      <p:sp>
        <p:nvSpPr>
          <p:cNvPr name="Freeform 10" id="10"/>
          <p:cNvSpPr/>
          <p:nvPr/>
        </p:nvSpPr>
        <p:spPr>
          <a:xfrm flipH="false" flipV="false" rot="0">
            <a:off x="4373059" y="6242685"/>
            <a:ext cx="12312453" cy="3804527"/>
          </a:xfrm>
          <a:custGeom>
            <a:avLst/>
            <a:gdLst/>
            <a:ahLst/>
            <a:cxnLst/>
            <a:rect r="r" b="b" t="t" l="l"/>
            <a:pathLst>
              <a:path h="3804527" w="12312453">
                <a:moveTo>
                  <a:pt x="0" y="0"/>
                </a:moveTo>
                <a:lnTo>
                  <a:pt x="12312453" y="0"/>
                </a:lnTo>
                <a:lnTo>
                  <a:pt x="12312453" y="3804527"/>
                </a:lnTo>
                <a:lnTo>
                  <a:pt x="0" y="3804527"/>
                </a:lnTo>
                <a:lnTo>
                  <a:pt x="0" y="0"/>
                </a:lnTo>
                <a:close/>
              </a:path>
            </a:pathLst>
          </a:custGeom>
          <a:blipFill>
            <a:blip r:embed="rId3"/>
            <a:stretch>
              <a:fillRect l="0" t="0" r="0" b="0"/>
            </a:stretch>
          </a:blipFill>
        </p:spPr>
      </p:sp>
      <p:sp>
        <p:nvSpPr>
          <p:cNvPr name="TextBox 11" id="11"/>
          <p:cNvSpPr txBox="true"/>
          <p:nvPr/>
        </p:nvSpPr>
        <p:spPr>
          <a:xfrm rot="0">
            <a:off x="5387400" y="265129"/>
            <a:ext cx="7513201" cy="763571"/>
          </a:xfrm>
          <a:prstGeom prst="rect">
            <a:avLst/>
          </a:prstGeom>
        </p:spPr>
        <p:txBody>
          <a:bodyPr anchor="t" rtlCol="false" tIns="0" lIns="0" bIns="0" rIns="0">
            <a:spAutoFit/>
          </a:bodyPr>
          <a:lstStyle/>
          <a:p>
            <a:pPr>
              <a:lnSpc>
                <a:spcPts val="5624"/>
              </a:lnSpc>
            </a:pPr>
            <a:r>
              <a:rPr lang="en-US" sz="4766">
                <a:solidFill>
                  <a:srgbClr val="FFFFFF"/>
                </a:solidFill>
                <a:latin typeface="Poppins Ultra-Bold"/>
              </a:rPr>
              <a:t>RETURNING CUSTOMERS</a:t>
            </a:r>
          </a:p>
        </p:txBody>
      </p:sp>
      <p:sp>
        <p:nvSpPr>
          <p:cNvPr name="TextBox 12" id="12"/>
          <p:cNvSpPr txBox="true"/>
          <p:nvPr/>
        </p:nvSpPr>
        <p:spPr>
          <a:xfrm rot="0">
            <a:off x="1865397" y="2407745"/>
            <a:ext cx="3189382" cy="333375"/>
          </a:xfrm>
          <a:prstGeom prst="rect">
            <a:avLst/>
          </a:prstGeom>
        </p:spPr>
        <p:txBody>
          <a:bodyPr anchor="t" rtlCol="false" tIns="0" lIns="0" bIns="0" rIns="0">
            <a:spAutoFit/>
          </a:bodyPr>
          <a:lstStyle/>
          <a:p>
            <a:pPr>
              <a:lnSpc>
                <a:spcPts val="2520"/>
              </a:lnSpc>
            </a:pPr>
            <a:r>
              <a:rPr lang="en-US" sz="2100" spc="105">
                <a:solidFill>
                  <a:srgbClr val="FFFFFF"/>
                </a:solidFill>
                <a:latin typeface="Poppins Bold"/>
              </a:rPr>
              <a:t>OUTPUT</a:t>
            </a:r>
          </a:p>
        </p:txBody>
      </p:sp>
      <p:sp>
        <p:nvSpPr>
          <p:cNvPr name="TextBox 13" id="13"/>
          <p:cNvSpPr txBox="true"/>
          <p:nvPr/>
        </p:nvSpPr>
        <p:spPr>
          <a:xfrm rot="0">
            <a:off x="5387400" y="1259722"/>
            <a:ext cx="7011839" cy="640079"/>
          </a:xfrm>
          <a:prstGeom prst="rect">
            <a:avLst/>
          </a:prstGeom>
        </p:spPr>
        <p:txBody>
          <a:bodyPr anchor="t" rtlCol="false" tIns="0" lIns="0" bIns="0" rIns="0">
            <a:spAutoFit/>
          </a:bodyPr>
          <a:lstStyle/>
          <a:p>
            <a:pPr>
              <a:lnSpc>
                <a:spcPts val="2520"/>
              </a:lnSpc>
            </a:pPr>
            <a:r>
              <a:rPr lang="en-US" sz="1800">
                <a:solidFill>
                  <a:srgbClr val="FFFFFF"/>
                </a:solidFill>
                <a:latin typeface="Poppins"/>
              </a:rPr>
              <a:t>Willson Financial would like a report generated to see which of their customers have used their services 10 or more times.</a:t>
            </a:r>
          </a:p>
        </p:txBody>
      </p:sp>
      <p:sp>
        <p:nvSpPr>
          <p:cNvPr name="TextBox 14" id="14"/>
          <p:cNvSpPr txBox="true"/>
          <p:nvPr/>
        </p:nvSpPr>
        <p:spPr>
          <a:xfrm rot="0">
            <a:off x="2364891" y="5861685"/>
            <a:ext cx="4016336" cy="381000"/>
          </a:xfrm>
          <a:prstGeom prst="rect">
            <a:avLst/>
          </a:prstGeom>
        </p:spPr>
        <p:txBody>
          <a:bodyPr anchor="t" rtlCol="false" tIns="0" lIns="0" bIns="0" rIns="0">
            <a:spAutoFit/>
          </a:bodyPr>
          <a:lstStyle/>
          <a:p>
            <a:pPr algn="r">
              <a:lnSpc>
                <a:spcPts val="2880"/>
              </a:lnSpc>
            </a:pPr>
            <a:r>
              <a:rPr lang="en-US" sz="2400">
                <a:solidFill>
                  <a:srgbClr val="FFFFFF"/>
                </a:solidFill>
                <a:latin typeface="Poppins Bold"/>
              </a:rPr>
              <a:t>Python Glance</a:t>
            </a:r>
          </a:p>
        </p:txBody>
      </p:sp>
      <p:sp>
        <p:nvSpPr>
          <p:cNvPr name="TextBox 15" id="15"/>
          <p:cNvSpPr txBox="true"/>
          <p:nvPr/>
        </p:nvSpPr>
        <p:spPr>
          <a:xfrm rot="0">
            <a:off x="11816332" y="2921903"/>
            <a:ext cx="3139433" cy="1268729"/>
          </a:xfrm>
          <a:prstGeom prst="rect">
            <a:avLst/>
          </a:prstGeom>
        </p:spPr>
        <p:txBody>
          <a:bodyPr anchor="t" rtlCol="false" tIns="0" lIns="0" bIns="0" rIns="0">
            <a:spAutoFit/>
          </a:bodyPr>
          <a:lstStyle/>
          <a:p>
            <a:pPr>
              <a:lnSpc>
                <a:spcPts val="2520"/>
              </a:lnSpc>
            </a:pPr>
            <a:r>
              <a:rPr lang="en-US" sz="1800">
                <a:solidFill>
                  <a:srgbClr val="FFFFFF"/>
                </a:solidFill>
                <a:latin typeface="Poppins"/>
              </a:rPr>
              <a:t>Gus Garcia has been Willson Financials’ best customer with 11 total transactions.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97961"/>
        </a:solidFill>
      </p:bgPr>
    </p:bg>
    <p:spTree>
      <p:nvGrpSpPr>
        <p:cNvPr id="1" name=""/>
        <p:cNvGrpSpPr/>
        <p:nvPr/>
      </p:nvGrpSpPr>
      <p:grpSpPr>
        <a:xfrm>
          <a:off x="0" y="0"/>
          <a:ext cx="0" cy="0"/>
          <a:chOff x="0" y="0"/>
          <a:chExt cx="0" cy="0"/>
        </a:xfrm>
      </p:grpSpPr>
      <p:sp>
        <p:nvSpPr>
          <p:cNvPr name="AutoShape 2" id="2"/>
          <p:cNvSpPr/>
          <p:nvPr/>
        </p:nvSpPr>
        <p:spPr>
          <a:xfrm>
            <a:off x="8058212" y="2391431"/>
            <a:ext cx="1929457" cy="0"/>
          </a:xfrm>
          <a:prstGeom prst="line">
            <a:avLst/>
          </a:prstGeom>
          <a:ln cap="flat" w="66675">
            <a:solidFill>
              <a:srgbClr val="FFFFFF"/>
            </a:solidFill>
            <a:prstDash val="solid"/>
            <a:headEnd type="none" len="sm" w="sm"/>
            <a:tailEnd type="none" len="sm" w="sm"/>
          </a:ln>
        </p:spPr>
      </p:sp>
      <p:sp>
        <p:nvSpPr>
          <p:cNvPr name="TextBox 3" id="3"/>
          <p:cNvSpPr txBox="true"/>
          <p:nvPr/>
        </p:nvSpPr>
        <p:spPr>
          <a:xfrm rot="0">
            <a:off x="4023576" y="101910"/>
            <a:ext cx="9998729" cy="958230"/>
          </a:xfrm>
          <a:prstGeom prst="rect">
            <a:avLst/>
          </a:prstGeom>
        </p:spPr>
        <p:txBody>
          <a:bodyPr anchor="t" rtlCol="false" tIns="0" lIns="0" bIns="0" rIns="0">
            <a:spAutoFit/>
          </a:bodyPr>
          <a:lstStyle/>
          <a:p>
            <a:pPr algn="ctr">
              <a:lnSpc>
                <a:spcPts val="7169"/>
              </a:lnSpc>
            </a:pPr>
            <a:r>
              <a:rPr lang="en-US" sz="5974">
                <a:solidFill>
                  <a:srgbClr val="FFFFFF"/>
                </a:solidFill>
                <a:latin typeface="Poppins Bold"/>
              </a:rPr>
              <a:t>New Customers</a:t>
            </a:r>
          </a:p>
        </p:txBody>
      </p:sp>
      <p:grpSp>
        <p:nvGrpSpPr>
          <p:cNvPr name="Group 4" id="4"/>
          <p:cNvGrpSpPr/>
          <p:nvPr/>
        </p:nvGrpSpPr>
        <p:grpSpPr>
          <a:xfrm rot="5400000">
            <a:off x="2306479" y="-1238250"/>
            <a:ext cx="609600" cy="3086100"/>
            <a:chOff x="0" y="0"/>
            <a:chExt cx="160553" cy="812800"/>
          </a:xfrm>
        </p:grpSpPr>
        <p:sp>
          <p:nvSpPr>
            <p:cNvPr name="Freeform 5" id="5"/>
            <p:cNvSpPr/>
            <p:nvPr/>
          </p:nvSpPr>
          <p:spPr>
            <a:xfrm flipH="false" flipV="false" rot="0">
              <a:off x="0" y="0"/>
              <a:ext cx="160553" cy="812800"/>
            </a:xfrm>
            <a:custGeom>
              <a:avLst/>
              <a:gdLst/>
              <a:ahLst/>
              <a:cxnLst/>
              <a:rect r="r" b="b" t="t" l="l"/>
              <a:pathLst>
                <a:path h="812800" w="160553">
                  <a:moveTo>
                    <a:pt x="0" y="0"/>
                  </a:moveTo>
                  <a:lnTo>
                    <a:pt x="160553" y="0"/>
                  </a:lnTo>
                  <a:lnTo>
                    <a:pt x="160553" y="812800"/>
                  </a:lnTo>
                  <a:lnTo>
                    <a:pt x="0" y="812800"/>
                  </a:lnTo>
                  <a:close/>
                </a:path>
              </a:pathLst>
            </a:custGeom>
            <a:solidFill>
              <a:srgbClr val="FFFFFF"/>
            </a:solidFill>
          </p:spPr>
        </p:sp>
        <p:sp>
          <p:nvSpPr>
            <p:cNvPr name="TextBox 6" id="6"/>
            <p:cNvSpPr txBox="true"/>
            <p:nvPr/>
          </p:nvSpPr>
          <p:spPr>
            <a:xfrm>
              <a:off x="0" y="-66675"/>
              <a:ext cx="160553" cy="879475"/>
            </a:xfrm>
            <a:prstGeom prst="rect">
              <a:avLst/>
            </a:prstGeom>
          </p:spPr>
          <p:txBody>
            <a:bodyPr anchor="ctr" rtlCol="false" tIns="50800" lIns="50800" bIns="50800" rIns="50800"/>
            <a:lstStyle/>
            <a:p>
              <a:pPr algn="ctr">
                <a:lnSpc>
                  <a:spcPts val="3360"/>
                </a:lnSpc>
              </a:pPr>
            </a:p>
          </p:txBody>
        </p:sp>
      </p:grpSp>
      <p:grpSp>
        <p:nvGrpSpPr>
          <p:cNvPr name="Group 7" id="7"/>
          <p:cNvGrpSpPr/>
          <p:nvPr/>
        </p:nvGrpSpPr>
        <p:grpSpPr>
          <a:xfrm rot="0">
            <a:off x="17797603" y="6172200"/>
            <a:ext cx="518972" cy="3086100"/>
            <a:chOff x="0" y="0"/>
            <a:chExt cx="136684" cy="812800"/>
          </a:xfrm>
        </p:grpSpPr>
        <p:sp>
          <p:nvSpPr>
            <p:cNvPr name="Freeform 8" id="8"/>
            <p:cNvSpPr/>
            <p:nvPr/>
          </p:nvSpPr>
          <p:spPr>
            <a:xfrm flipH="false" flipV="false" rot="0">
              <a:off x="0" y="0"/>
              <a:ext cx="136684" cy="812800"/>
            </a:xfrm>
            <a:custGeom>
              <a:avLst/>
              <a:gdLst/>
              <a:ahLst/>
              <a:cxnLst/>
              <a:rect r="r" b="b" t="t" l="l"/>
              <a:pathLst>
                <a:path h="812800" w="136684">
                  <a:moveTo>
                    <a:pt x="0" y="0"/>
                  </a:moveTo>
                  <a:lnTo>
                    <a:pt x="136684" y="0"/>
                  </a:lnTo>
                  <a:lnTo>
                    <a:pt x="136684" y="812800"/>
                  </a:lnTo>
                  <a:lnTo>
                    <a:pt x="0" y="812800"/>
                  </a:lnTo>
                  <a:close/>
                </a:path>
              </a:pathLst>
            </a:custGeom>
            <a:solidFill>
              <a:srgbClr val="FFFFFF"/>
            </a:solidFill>
          </p:spPr>
        </p:sp>
        <p:sp>
          <p:nvSpPr>
            <p:cNvPr name="TextBox 9" id="9"/>
            <p:cNvSpPr txBox="true"/>
            <p:nvPr/>
          </p:nvSpPr>
          <p:spPr>
            <a:xfrm>
              <a:off x="0" y="-66675"/>
              <a:ext cx="136684" cy="879475"/>
            </a:xfrm>
            <a:prstGeom prst="rect">
              <a:avLst/>
            </a:prstGeom>
          </p:spPr>
          <p:txBody>
            <a:bodyPr anchor="ctr" rtlCol="false" tIns="50800" lIns="50800" bIns="50800" rIns="50800"/>
            <a:lstStyle/>
            <a:p>
              <a:pPr algn="ctr">
                <a:lnSpc>
                  <a:spcPts val="3360"/>
                </a:lnSpc>
              </a:pPr>
            </a:p>
          </p:txBody>
        </p:sp>
      </p:grpSp>
      <p:sp>
        <p:nvSpPr>
          <p:cNvPr name="Freeform 10" id="10"/>
          <p:cNvSpPr/>
          <p:nvPr/>
        </p:nvSpPr>
        <p:spPr>
          <a:xfrm flipH="false" flipV="false" rot="0">
            <a:off x="639550" y="4434105"/>
            <a:ext cx="8127379" cy="2006552"/>
          </a:xfrm>
          <a:custGeom>
            <a:avLst/>
            <a:gdLst/>
            <a:ahLst/>
            <a:cxnLst/>
            <a:rect r="r" b="b" t="t" l="l"/>
            <a:pathLst>
              <a:path h="2006552" w="8127379">
                <a:moveTo>
                  <a:pt x="0" y="0"/>
                </a:moveTo>
                <a:lnTo>
                  <a:pt x="8127379" y="0"/>
                </a:lnTo>
                <a:lnTo>
                  <a:pt x="8127379" y="2006552"/>
                </a:lnTo>
                <a:lnTo>
                  <a:pt x="0" y="2006552"/>
                </a:lnTo>
                <a:lnTo>
                  <a:pt x="0" y="0"/>
                </a:lnTo>
                <a:close/>
              </a:path>
            </a:pathLst>
          </a:custGeom>
          <a:blipFill>
            <a:blip r:embed="rId2"/>
            <a:stretch>
              <a:fillRect l="0" t="0" r="0" b="0"/>
            </a:stretch>
          </a:blipFill>
        </p:spPr>
      </p:sp>
      <p:sp>
        <p:nvSpPr>
          <p:cNvPr name="Freeform 11" id="11"/>
          <p:cNvSpPr/>
          <p:nvPr/>
        </p:nvSpPr>
        <p:spPr>
          <a:xfrm flipH="false" flipV="false" rot="0">
            <a:off x="9652754" y="3221019"/>
            <a:ext cx="7263647" cy="5902363"/>
          </a:xfrm>
          <a:custGeom>
            <a:avLst/>
            <a:gdLst/>
            <a:ahLst/>
            <a:cxnLst/>
            <a:rect r="r" b="b" t="t" l="l"/>
            <a:pathLst>
              <a:path h="5902363" w="7263647">
                <a:moveTo>
                  <a:pt x="0" y="0"/>
                </a:moveTo>
                <a:lnTo>
                  <a:pt x="7263648" y="0"/>
                </a:lnTo>
                <a:lnTo>
                  <a:pt x="7263648" y="5902362"/>
                </a:lnTo>
                <a:lnTo>
                  <a:pt x="0" y="5902362"/>
                </a:lnTo>
                <a:lnTo>
                  <a:pt x="0" y="0"/>
                </a:lnTo>
                <a:close/>
              </a:path>
            </a:pathLst>
          </a:custGeom>
          <a:blipFill>
            <a:blip r:embed="rId3"/>
            <a:stretch>
              <a:fillRect l="0" t="0" r="0" b="0"/>
            </a:stretch>
          </a:blipFill>
        </p:spPr>
      </p:sp>
      <p:sp>
        <p:nvSpPr>
          <p:cNvPr name="TextBox 12" id="12"/>
          <p:cNvSpPr txBox="true"/>
          <p:nvPr/>
        </p:nvSpPr>
        <p:spPr>
          <a:xfrm rot="0">
            <a:off x="4277103" y="1199916"/>
            <a:ext cx="10144210" cy="954405"/>
          </a:xfrm>
          <a:prstGeom prst="rect">
            <a:avLst/>
          </a:prstGeom>
        </p:spPr>
        <p:txBody>
          <a:bodyPr anchor="t" rtlCol="false" tIns="0" lIns="0" bIns="0" rIns="0">
            <a:spAutoFit/>
          </a:bodyPr>
          <a:lstStyle/>
          <a:p>
            <a:pPr algn="ctr">
              <a:lnSpc>
                <a:spcPts val="2520"/>
              </a:lnSpc>
            </a:pPr>
            <a:r>
              <a:rPr lang="en-US" sz="1800">
                <a:solidFill>
                  <a:srgbClr val="FFFFFF"/>
                </a:solidFill>
                <a:latin typeface="Poppins"/>
              </a:rPr>
              <a:t>To determine customer growth trends, this report will output how many new customers have joined Willson Financial in the past six months. To answer Willson Financials’ question, “How many clients have been added for each of the past six months? “</a:t>
            </a:r>
          </a:p>
        </p:txBody>
      </p:sp>
      <p:sp>
        <p:nvSpPr>
          <p:cNvPr name="TextBox 13" id="13"/>
          <p:cNvSpPr txBox="true"/>
          <p:nvPr/>
        </p:nvSpPr>
        <p:spPr>
          <a:xfrm rot="0">
            <a:off x="2402738" y="3853080"/>
            <a:ext cx="4016336" cy="381000"/>
          </a:xfrm>
          <a:prstGeom prst="rect">
            <a:avLst/>
          </a:prstGeom>
        </p:spPr>
        <p:txBody>
          <a:bodyPr anchor="t" rtlCol="false" tIns="0" lIns="0" bIns="0" rIns="0">
            <a:spAutoFit/>
          </a:bodyPr>
          <a:lstStyle/>
          <a:p>
            <a:pPr algn="ctr">
              <a:lnSpc>
                <a:spcPts val="2880"/>
              </a:lnSpc>
            </a:pPr>
            <a:r>
              <a:rPr lang="en-US" sz="2400">
                <a:solidFill>
                  <a:srgbClr val="FFFFFF"/>
                </a:solidFill>
                <a:latin typeface="Poppins Bold"/>
              </a:rPr>
              <a:t>Output</a:t>
            </a:r>
          </a:p>
        </p:txBody>
      </p:sp>
      <p:sp>
        <p:nvSpPr>
          <p:cNvPr name="TextBox 14" id="14"/>
          <p:cNvSpPr txBox="true"/>
          <p:nvPr/>
        </p:nvSpPr>
        <p:spPr>
          <a:xfrm rot="0">
            <a:off x="11276410" y="2791835"/>
            <a:ext cx="4016336" cy="381000"/>
          </a:xfrm>
          <a:prstGeom prst="rect">
            <a:avLst/>
          </a:prstGeom>
        </p:spPr>
        <p:txBody>
          <a:bodyPr anchor="t" rtlCol="false" tIns="0" lIns="0" bIns="0" rIns="0">
            <a:spAutoFit/>
          </a:bodyPr>
          <a:lstStyle/>
          <a:p>
            <a:pPr algn="ctr">
              <a:lnSpc>
                <a:spcPts val="2880"/>
              </a:lnSpc>
            </a:pPr>
            <a:r>
              <a:rPr lang="en-US" sz="2400">
                <a:solidFill>
                  <a:srgbClr val="FFFFFF"/>
                </a:solidFill>
                <a:latin typeface="Poppins Bold"/>
              </a:rPr>
              <a:t>Python Glance</a:t>
            </a:r>
          </a:p>
        </p:txBody>
      </p:sp>
      <p:sp>
        <p:nvSpPr>
          <p:cNvPr name="TextBox 15" id="15"/>
          <p:cNvSpPr txBox="true"/>
          <p:nvPr/>
        </p:nvSpPr>
        <p:spPr>
          <a:xfrm rot="0">
            <a:off x="2228297" y="6775855"/>
            <a:ext cx="4784133" cy="1802590"/>
          </a:xfrm>
          <a:prstGeom prst="rect">
            <a:avLst/>
          </a:prstGeom>
        </p:spPr>
        <p:txBody>
          <a:bodyPr anchor="t" rtlCol="false" tIns="0" lIns="0" bIns="0" rIns="0">
            <a:spAutoFit/>
          </a:bodyPr>
          <a:lstStyle/>
          <a:p>
            <a:pPr algn="ctr">
              <a:lnSpc>
                <a:spcPts val="3544"/>
              </a:lnSpc>
            </a:pPr>
            <a:r>
              <a:rPr lang="en-US" sz="2531">
                <a:solidFill>
                  <a:srgbClr val="FFFFFF"/>
                </a:solidFill>
                <a:latin typeface="Poppins"/>
              </a:rPr>
              <a:t>In the last six months, Willson Financial has only added one new client which was, Laney Stewart in Janurary 2024.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grpSp>
        <p:nvGrpSpPr>
          <p:cNvPr name="Group 3" id="3"/>
          <p:cNvGrpSpPr/>
          <p:nvPr/>
        </p:nvGrpSpPr>
        <p:grpSpPr>
          <a:xfrm rot="0">
            <a:off x="279853" y="-109312"/>
            <a:ext cx="8864147" cy="9848850"/>
            <a:chOff x="0" y="0"/>
            <a:chExt cx="2334590" cy="2593936"/>
          </a:xfrm>
        </p:grpSpPr>
        <p:sp>
          <p:nvSpPr>
            <p:cNvPr name="Freeform 4" id="4"/>
            <p:cNvSpPr/>
            <p:nvPr/>
          </p:nvSpPr>
          <p:spPr>
            <a:xfrm flipH="false" flipV="false" rot="0">
              <a:off x="0" y="0"/>
              <a:ext cx="2334590" cy="2593936"/>
            </a:xfrm>
            <a:custGeom>
              <a:avLst/>
              <a:gdLst/>
              <a:ahLst/>
              <a:cxnLst/>
              <a:rect r="r" b="b" t="t" l="l"/>
              <a:pathLst>
                <a:path h="2593936" w="2334590">
                  <a:moveTo>
                    <a:pt x="0" y="0"/>
                  </a:moveTo>
                  <a:lnTo>
                    <a:pt x="2334590" y="0"/>
                  </a:lnTo>
                  <a:lnTo>
                    <a:pt x="2334590" y="2593936"/>
                  </a:lnTo>
                  <a:lnTo>
                    <a:pt x="0" y="2593936"/>
                  </a:lnTo>
                  <a:close/>
                </a:path>
              </a:pathLst>
            </a:custGeom>
            <a:solidFill>
              <a:srgbClr val="6C6F58"/>
            </a:solidFill>
          </p:spPr>
        </p:sp>
        <p:sp>
          <p:nvSpPr>
            <p:cNvPr name="TextBox 5" id="5"/>
            <p:cNvSpPr txBox="true"/>
            <p:nvPr/>
          </p:nvSpPr>
          <p:spPr>
            <a:xfrm>
              <a:off x="0" y="-66675"/>
              <a:ext cx="2334590" cy="2660611"/>
            </a:xfrm>
            <a:prstGeom prst="rect">
              <a:avLst/>
            </a:prstGeom>
          </p:spPr>
          <p:txBody>
            <a:bodyPr anchor="ctr" rtlCol="false" tIns="50800" lIns="50800" bIns="50800" rIns="50800"/>
            <a:lstStyle/>
            <a:p>
              <a:pPr algn="ctr">
                <a:lnSpc>
                  <a:spcPts val="3360"/>
                </a:lnSpc>
              </a:pPr>
            </a:p>
          </p:txBody>
        </p:sp>
      </p:grpSp>
      <p:sp>
        <p:nvSpPr>
          <p:cNvPr name="TextBox 6" id="6"/>
          <p:cNvSpPr txBox="true"/>
          <p:nvPr/>
        </p:nvSpPr>
        <p:spPr>
          <a:xfrm rot="0">
            <a:off x="750004" y="543496"/>
            <a:ext cx="4705864" cy="771525"/>
          </a:xfrm>
          <a:prstGeom prst="rect">
            <a:avLst/>
          </a:prstGeom>
        </p:spPr>
        <p:txBody>
          <a:bodyPr anchor="t" rtlCol="false" tIns="0" lIns="0" bIns="0" rIns="0">
            <a:spAutoFit/>
          </a:bodyPr>
          <a:lstStyle/>
          <a:p>
            <a:pPr>
              <a:lnSpc>
                <a:spcPts val="5759"/>
              </a:lnSpc>
            </a:pPr>
            <a:r>
              <a:rPr lang="en-US" sz="4800" spc="240">
                <a:solidFill>
                  <a:srgbClr val="FFFFFF"/>
                </a:solidFill>
                <a:latin typeface="Poppins"/>
              </a:rPr>
              <a:t>ASSUMPTIONS</a:t>
            </a:r>
          </a:p>
        </p:txBody>
      </p:sp>
      <p:sp>
        <p:nvSpPr>
          <p:cNvPr name="TextBox 7" id="7"/>
          <p:cNvSpPr txBox="true"/>
          <p:nvPr/>
        </p:nvSpPr>
        <p:spPr>
          <a:xfrm rot="0">
            <a:off x="632008" y="2186677"/>
            <a:ext cx="989254" cy="901700"/>
          </a:xfrm>
          <a:prstGeom prst="rect">
            <a:avLst/>
          </a:prstGeom>
        </p:spPr>
        <p:txBody>
          <a:bodyPr anchor="t" rtlCol="false" tIns="0" lIns="0" bIns="0" rIns="0">
            <a:spAutoFit/>
          </a:bodyPr>
          <a:lstStyle/>
          <a:p>
            <a:pPr>
              <a:lnSpc>
                <a:spcPts val="7000"/>
              </a:lnSpc>
            </a:pPr>
            <a:r>
              <a:rPr lang="en-US" sz="5000">
                <a:solidFill>
                  <a:srgbClr val="FFFFFF"/>
                </a:solidFill>
                <a:latin typeface="Poppins Bold"/>
              </a:rPr>
              <a:t>01</a:t>
            </a:r>
          </a:p>
        </p:txBody>
      </p:sp>
      <p:sp>
        <p:nvSpPr>
          <p:cNvPr name="TextBox 8" id="8"/>
          <p:cNvSpPr txBox="true"/>
          <p:nvPr/>
        </p:nvSpPr>
        <p:spPr>
          <a:xfrm rot="0">
            <a:off x="1582528" y="2360350"/>
            <a:ext cx="6786695" cy="711200"/>
          </a:xfrm>
          <a:prstGeom prst="rect">
            <a:avLst/>
          </a:prstGeom>
        </p:spPr>
        <p:txBody>
          <a:bodyPr anchor="t" rtlCol="false" tIns="0" lIns="0" bIns="0" rIns="0">
            <a:spAutoFit/>
          </a:bodyPr>
          <a:lstStyle/>
          <a:p>
            <a:pPr>
              <a:lnSpc>
                <a:spcPts val="2799"/>
              </a:lnSpc>
            </a:pPr>
            <a:r>
              <a:rPr lang="en-US" sz="1999">
                <a:solidFill>
                  <a:srgbClr val="FFFFFF"/>
                </a:solidFill>
                <a:latin typeface="Poppins"/>
              </a:rPr>
              <a:t>They only have one location because they returned to their small town in New Mexico.</a:t>
            </a:r>
          </a:p>
        </p:txBody>
      </p:sp>
      <p:sp>
        <p:nvSpPr>
          <p:cNvPr name="TextBox 9" id="9"/>
          <p:cNvSpPr txBox="true"/>
          <p:nvPr/>
        </p:nvSpPr>
        <p:spPr>
          <a:xfrm rot="0">
            <a:off x="632008" y="3405993"/>
            <a:ext cx="989254" cy="901700"/>
          </a:xfrm>
          <a:prstGeom prst="rect">
            <a:avLst/>
          </a:prstGeom>
        </p:spPr>
        <p:txBody>
          <a:bodyPr anchor="t" rtlCol="false" tIns="0" lIns="0" bIns="0" rIns="0">
            <a:spAutoFit/>
          </a:bodyPr>
          <a:lstStyle/>
          <a:p>
            <a:pPr>
              <a:lnSpc>
                <a:spcPts val="7000"/>
              </a:lnSpc>
            </a:pPr>
            <a:r>
              <a:rPr lang="en-US" sz="5000">
                <a:solidFill>
                  <a:srgbClr val="FFFFFF"/>
                </a:solidFill>
                <a:latin typeface="Poppins Bold"/>
              </a:rPr>
              <a:t>02</a:t>
            </a:r>
          </a:p>
        </p:txBody>
      </p:sp>
      <p:sp>
        <p:nvSpPr>
          <p:cNvPr name="TextBox 10" id="10"/>
          <p:cNvSpPr txBox="true"/>
          <p:nvPr/>
        </p:nvSpPr>
        <p:spPr>
          <a:xfrm rot="0">
            <a:off x="1582528" y="3571210"/>
            <a:ext cx="6786695" cy="711200"/>
          </a:xfrm>
          <a:prstGeom prst="rect">
            <a:avLst/>
          </a:prstGeom>
        </p:spPr>
        <p:txBody>
          <a:bodyPr anchor="t" rtlCol="false" tIns="0" lIns="0" bIns="0" rIns="0">
            <a:spAutoFit/>
          </a:bodyPr>
          <a:lstStyle/>
          <a:p>
            <a:pPr>
              <a:lnSpc>
                <a:spcPts val="2799"/>
              </a:lnSpc>
            </a:pPr>
            <a:r>
              <a:rPr lang="en-US" sz="1999">
                <a:solidFill>
                  <a:srgbClr val="FFFFFF"/>
                </a:solidFill>
                <a:latin typeface="Poppins"/>
              </a:rPr>
              <a:t>They keep track of not just tangible money but also assets like land.</a:t>
            </a:r>
          </a:p>
        </p:txBody>
      </p:sp>
      <p:sp>
        <p:nvSpPr>
          <p:cNvPr name="TextBox 11" id="11"/>
          <p:cNvSpPr txBox="true"/>
          <p:nvPr/>
        </p:nvSpPr>
        <p:spPr>
          <a:xfrm rot="0">
            <a:off x="632008" y="4625310"/>
            <a:ext cx="989254" cy="901700"/>
          </a:xfrm>
          <a:prstGeom prst="rect">
            <a:avLst/>
          </a:prstGeom>
        </p:spPr>
        <p:txBody>
          <a:bodyPr anchor="t" rtlCol="false" tIns="0" lIns="0" bIns="0" rIns="0">
            <a:spAutoFit/>
          </a:bodyPr>
          <a:lstStyle/>
          <a:p>
            <a:pPr>
              <a:lnSpc>
                <a:spcPts val="7000"/>
              </a:lnSpc>
            </a:pPr>
            <a:r>
              <a:rPr lang="en-US" sz="5000">
                <a:solidFill>
                  <a:srgbClr val="FFFFFF"/>
                </a:solidFill>
                <a:latin typeface="Poppins Bold"/>
              </a:rPr>
              <a:t>03</a:t>
            </a:r>
          </a:p>
        </p:txBody>
      </p:sp>
      <p:sp>
        <p:nvSpPr>
          <p:cNvPr name="TextBox 12" id="12"/>
          <p:cNvSpPr txBox="true"/>
          <p:nvPr/>
        </p:nvSpPr>
        <p:spPr>
          <a:xfrm rot="0">
            <a:off x="1621262" y="4939635"/>
            <a:ext cx="6786695" cy="358775"/>
          </a:xfrm>
          <a:prstGeom prst="rect">
            <a:avLst/>
          </a:prstGeom>
        </p:spPr>
        <p:txBody>
          <a:bodyPr anchor="t" rtlCol="false" tIns="0" lIns="0" bIns="0" rIns="0">
            <a:spAutoFit/>
          </a:bodyPr>
          <a:lstStyle/>
          <a:p>
            <a:pPr>
              <a:lnSpc>
                <a:spcPts val="2799"/>
              </a:lnSpc>
            </a:pPr>
            <a:r>
              <a:rPr lang="en-US" sz="1999">
                <a:solidFill>
                  <a:srgbClr val="FFFFFF"/>
                </a:solidFill>
                <a:latin typeface="Poppins"/>
              </a:rPr>
              <a:t>They already have a billing structure in place.</a:t>
            </a:r>
          </a:p>
        </p:txBody>
      </p:sp>
      <p:sp>
        <p:nvSpPr>
          <p:cNvPr name="TextBox 13" id="13"/>
          <p:cNvSpPr txBox="true"/>
          <p:nvPr/>
        </p:nvSpPr>
        <p:spPr>
          <a:xfrm rot="0">
            <a:off x="632008" y="5844626"/>
            <a:ext cx="989254" cy="901700"/>
          </a:xfrm>
          <a:prstGeom prst="rect">
            <a:avLst/>
          </a:prstGeom>
        </p:spPr>
        <p:txBody>
          <a:bodyPr anchor="t" rtlCol="false" tIns="0" lIns="0" bIns="0" rIns="0">
            <a:spAutoFit/>
          </a:bodyPr>
          <a:lstStyle/>
          <a:p>
            <a:pPr>
              <a:lnSpc>
                <a:spcPts val="7000"/>
              </a:lnSpc>
            </a:pPr>
            <a:r>
              <a:rPr lang="en-US" sz="5000">
                <a:solidFill>
                  <a:srgbClr val="FFFFFF"/>
                </a:solidFill>
                <a:latin typeface="Poppins Bold"/>
              </a:rPr>
              <a:t>04</a:t>
            </a:r>
          </a:p>
        </p:txBody>
      </p:sp>
      <p:sp>
        <p:nvSpPr>
          <p:cNvPr name="TextBox 14" id="14"/>
          <p:cNvSpPr txBox="true"/>
          <p:nvPr/>
        </p:nvSpPr>
        <p:spPr>
          <a:xfrm rot="0">
            <a:off x="1621262" y="6035126"/>
            <a:ext cx="6786695" cy="711200"/>
          </a:xfrm>
          <a:prstGeom prst="rect">
            <a:avLst/>
          </a:prstGeom>
        </p:spPr>
        <p:txBody>
          <a:bodyPr anchor="t" rtlCol="false" tIns="0" lIns="0" bIns="0" rIns="0">
            <a:spAutoFit/>
          </a:bodyPr>
          <a:lstStyle/>
          <a:p>
            <a:pPr>
              <a:lnSpc>
                <a:spcPts val="2799"/>
              </a:lnSpc>
            </a:pPr>
            <a:r>
              <a:rPr lang="en-US" sz="1999">
                <a:solidFill>
                  <a:srgbClr val="FFFFFF"/>
                </a:solidFill>
                <a:latin typeface="Poppins"/>
              </a:rPr>
              <a:t>They document how long someone has been a customer. </a:t>
            </a:r>
          </a:p>
        </p:txBody>
      </p:sp>
      <p:sp>
        <p:nvSpPr>
          <p:cNvPr name="TextBox 15" id="15"/>
          <p:cNvSpPr txBox="true"/>
          <p:nvPr/>
        </p:nvSpPr>
        <p:spPr>
          <a:xfrm rot="0">
            <a:off x="632008" y="6919538"/>
            <a:ext cx="989254" cy="901700"/>
          </a:xfrm>
          <a:prstGeom prst="rect">
            <a:avLst/>
          </a:prstGeom>
        </p:spPr>
        <p:txBody>
          <a:bodyPr anchor="t" rtlCol="false" tIns="0" lIns="0" bIns="0" rIns="0">
            <a:spAutoFit/>
          </a:bodyPr>
          <a:lstStyle/>
          <a:p>
            <a:pPr>
              <a:lnSpc>
                <a:spcPts val="7000"/>
              </a:lnSpc>
            </a:pPr>
            <a:r>
              <a:rPr lang="en-US" sz="5000">
                <a:solidFill>
                  <a:srgbClr val="FFFFFF"/>
                </a:solidFill>
                <a:latin typeface="Poppins Bold"/>
              </a:rPr>
              <a:t>05</a:t>
            </a:r>
          </a:p>
        </p:txBody>
      </p:sp>
      <p:sp>
        <p:nvSpPr>
          <p:cNvPr name="TextBox 16" id="16"/>
          <p:cNvSpPr txBox="true"/>
          <p:nvPr/>
        </p:nvSpPr>
        <p:spPr>
          <a:xfrm rot="0">
            <a:off x="1582528" y="7057651"/>
            <a:ext cx="6786695" cy="711200"/>
          </a:xfrm>
          <a:prstGeom prst="rect">
            <a:avLst/>
          </a:prstGeom>
        </p:spPr>
        <p:txBody>
          <a:bodyPr anchor="t" rtlCol="false" tIns="0" lIns="0" bIns="0" rIns="0">
            <a:spAutoFit/>
          </a:bodyPr>
          <a:lstStyle/>
          <a:p>
            <a:pPr>
              <a:lnSpc>
                <a:spcPts val="2799"/>
              </a:lnSpc>
            </a:pPr>
            <a:r>
              <a:rPr lang="en-US" sz="1999">
                <a:solidFill>
                  <a:srgbClr val="FFFFFF"/>
                </a:solidFill>
                <a:latin typeface="Poppins"/>
              </a:rPr>
              <a:t>Willson Financial has been an established company for several years.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202" t="0" r="-13202" b="0"/>
            </a:stretch>
          </a:blipFill>
        </p:spPr>
      </p:sp>
      <p:grpSp>
        <p:nvGrpSpPr>
          <p:cNvPr name="Group 3" id="3"/>
          <p:cNvGrpSpPr/>
          <p:nvPr/>
        </p:nvGrpSpPr>
        <p:grpSpPr>
          <a:xfrm rot="0">
            <a:off x="9290438" y="18725"/>
            <a:ext cx="8864147" cy="9848850"/>
            <a:chOff x="0" y="0"/>
            <a:chExt cx="2334590" cy="2593936"/>
          </a:xfrm>
        </p:grpSpPr>
        <p:sp>
          <p:nvSpPr>
            <p:cNvPr name="Freeform 4" id="4"/>
            <p:cNvSpPr/>
            <p:nvPr/>
          </p:nvSpPr>
          <p:spPr>
            <a:xfrm flipH="false" flipV="false" rot="0">
              <a:off x="0" y="0"/>
              <a:ext cx="2334590" cy="2593936"/>
            </a:xfrm>
            <a:custGeom>
              <a:avLst/>
              <a:gdLst/>
              <a:ahLst/>
              <a:cxnLst/>
              <a:rect r="r" b="b" t="t" l="l"/>
              <a:pathLst>
                <a:path h="2593936" w="2334590">
                  <a:moveTo>
                    <a:pt x="0" y="0"/>
                  </a:moveTo>
                  <a:lnTo>
                    <a:pt x="2334590" y="0"/>
                  </a:lnTo>
                  <a:lnTo>
                    <a:pt x="2334590" y="2593936"/>
                  </a:lnTo>
                  <a:lnTo>
                    <a:pt x="0" y="2593936"/>
                  </a:lnTo>
                  <a:close/>
                </a:path>
              </a:pathLst>
            </a:custGeom>
            <a:solidFill>
              <a:srgbClr val="6C6F58"/>
            </a:solidFill>
          </p:spPr>
        </p:sp>
        <p:sp>
          <p:nvSpPr>
            <p:cNvPr name="TextBox 5" id="5"/>
            <p:cNvSpPr txBox="true"/>
            <p:nvPr/>
          </p:nvSpPr>
          <p:spPr>
            <a:xfrm>
              <a:off x="0" y="-66675"/>
              <a:ext cx="2334590" cy="2660611"/>
            </a:xfrm>
            <a:prstGeom prst="rect">
              <a:avLst/>
            </a:prstGeom>
          </p:spPr>
          <p:txBody>
            <a:bodyPr anchor="ctr" rtlCol="false" tIns="50800" lIns="50800" bIns="50800" rIns="50800"/>
            <a:lstStyle/>
            <a:p>
              <a:pPr algn="ctr">
                <a:lnSpc>
                  <a:spcPts val="3360"/>
                </a:lnSpc>
              </a:pPr>
            </a:p>
          </p:txBody>
        </p:sp>
      </p:grpSp>
      <p:sp>
        <p:nvSpPr>
          <p:cNvPr name="TextBox 6" id="6"/>
          <p:cNvSpPr txBox="true"/>
          <p:nvPr/>
        </p:nvSpPr>
        <p:spPr>
          <a:xfrm rot="0">
            <a:off x="9771315" y="489862"/>
            <a:ext cx="5134940" cy="771525"/>
          </a:xfrm>
          <a:prstGeom prst="rect">
            <a:avLst/>
          </a:prstGeom>
        </p:spPr>
        <p:txBody>
          <a:bodyPr anchor="t" rtlCol="false" tIns="0" lIns="0" bIns="0" rIns="0">
            <a:spAutoFit/>
          </a:bodyPr>
          <a:lstStyle/>
          <a:p>
            <a:pPr>
              <a:lnSpc>
                <a:spcPts val="5759"/>
              </a:lnSpc>
            </a:pPr>
            <a:r>
              <a:rPr lang="en-US" sz="4800" spc="240">
                <a:solidFill>
                  <a:srgbClr val="FFFFFF"/>
                </a:solidFill>
                <a:latin typeface="Poppins"/>
              </a:rPr>
              <a:t>BUSINESS RULES</a:t>
            </a:r>
          </a:p>
        </p:txBody>
      </p:sp>
      <p:sp>
        <p:nvSpPr>
          <p:cNvPr name="TextBox 7" id="7"/>
          <p:cNvSpPr txBox="true"/>
          <p:nvPr/>
        </p:nvSpPr>
        <p:spPr>
          <a:xfrm rot="0">
            <a:off x="9653319" y="2133043"/>
            <a:ext cx="989254" cy="901700"/>
          </a:xfrm>
          <a:prstGeom prst="rect">
            <a:avLst/>
          </a:prstGeom>
        </p:spPr>
        <p:txBody>
          <a:bodyPr anchor="t" rtlCol="false" tIns="0" lIns="0" bIns="0" rIns="0">
            <a:spAutoFit/>
          </a:bodyPr>
          <a:lstStyle/>
          <a:p>
            <a:pPr>
              <a:lnSpc>
                <a:spcPts val="7000"/>
              </a:lnSpc>
            </a:pPr>
            <a:r>
              <a:rPr lang="en-US" sz="5000">
                <a:solidFill>
                  <a:srgbClr val="FFFFFF"/>
                </a:solidFill>
                <a:latin typeface="Poppins Bold"/>
              </a:rPr>
              <a:t>01</a:t>
            </a:r>
          </a:p>
        </p:txBody>
      </p:sp>
      <p:sp>
        <p:nvSpPr>
          <p:cNvPr name="TextBox 8" id="8"/>
          <p:cNvSpPr txBox="true"/>
          <p:nvPr/>
        </p:nvSpPr>
        <p:spPr>
          <a:xfrm rot="0">
            <a:off x="10603839" y="2306715"/>
            <a:ext cx="6786695" cy="711200"/>
          </a:xfrm>
          <a:prstGeom prst="rect">
            <a:avLst/>
          </a:prstGeom>
        </p:spPr>
        <p:txBody>
          <a:bodyPr anchor="t" rtlCol="false" tIns="0" lIns="0" bIns="0" rIns="0">
            <a:spAutoFit/>
          </a:bodyPr>
          <a:lstStyle/>
          <a:p>
            <a:pPr>
              <a:lnSpc>
                <a:spcPts val="2799"/>
              </a:lnSpc>
            </a:pPr>
            <a:r>
              <a:rPr lang="en-US" sz="1999">
                <a:solidFill>
                  <a:srgbClr val="FFFFFF"/>
                </a:solidFill>
                <a:latin typeface="Poppins"/>
              </a:rPr>
              <a:t>Track the number of clients added each month to monitor company growth.</a:t>
            </a:r>
          </a:p>
        </p:txBody>
      </p:sp>
      <p:sp>
        <p:nvSpPr>
          <p:cNvPr name="TextBox 9" id="9"/>
          <p:cNvSpPr txBox="true"/>
          <p:nvPr/>
        </p:nvSpPr>
        <p:spPr>
          <a:xfrm rot="0">
            <a:off x="9653319" y="3352359"/>
            <a:ext cx="989254" cy="901700"/>
          </a:xfrm>
          <a:prstGeom prst="rect">
            <a:avLst/>
          </a:prstGeom>
        </p:spPr>
        <p:txBody>
          <a:bodyPr anchor="t" rtlCol="false" tIns="0" lIns="0" bIns="0" rIns="0">
            <a:spAutoFit/>
          </a:bodyPr>
          <a:lstStyle/>
          <a:p>
            <a:pPr>
              <a:lnSpc>
                <a:spcPts val="7000"/>
              </a:lnSpc>
            </a:pPr>
            <a:r>
              <a:rPr lang="en-US" sz="5000">
                <a:solidFill>
                  <a:srgbClr val="FFFFFF"/>
                </a:solidFill>
                <a:latin typeface="Poppins Bold"/>
              </a:rPr>
              <a:t>02</a:t>
            </a:r>
          </a:p>
        </p:txBody>
      </p:sp>
      <p:sp>
        <p:nvSpPr>
          <p:cNvPr name="TextBox 10" id="10"/>
          <p:cNvSpPr txBox="true"/>
          <p:nvPr/>
        </p:nvSpPr>
        <p:spPr>
          <a:xfrm rot="0">
            <a:off x="10603839" y="3517575"/>
            <a:ext cx="6786695" cy="711200"/>
          </a:xfrm>
          <a:prstGeom prst="rect">
            <a:avLst/>
          </a:prstGeom>
        </p:spPr>
        <p:txBody>
          <a:bodyPr anchor="t" rtlCol="false" tIns="0" lIns="0" bIns="0" rIns="0">
            <a:spAutoFit/>
          </a:bodyPr>
          <a:lstStyle/>
          <a:p>
            <a:pPr>
              <a:lnSpc>
                <a:spcPts val="2799"/>
              </a:lnSpc>
            </a:pPr>
            <a:r>
              <a:rPr lang="en-US" sz="1999">
                <a:solidFill>
                  <a:srgbClr val="FFFFFF"/>
                </a:solidFill>
                <a:latin typeface="Poppins"/>
              </a:rPr>
              <a:t>Calculate the average amount of assets managed by the company.</a:t>
            </a:r>
          </a:p>
        </p:txBody>
      </p:sp>
      <p:sp>
        <p:nvSpPr>
          <p:cNvPr name="TextBox 11" id="11"/>
          <p:cNvSpPr txBox="true"/>
          <p:nvPr/>
        </p:nvSpPr>
        <p:spPr>
          <a:xfrm rot="0">
            <a:off x="9653319" y="4571675"/>
            <a:ext cx="989254" cy="901700"/>
          </a:xfrm>
          <a:prstGeom prst="rect">
            <a:avLst/>
          </a:prstGeom>
        </p:spPr>
        <p:txBody>
          <a:bodyPr anchor="t" rtlCol="false" tIns="0" lIns="0" bIns="0" rIns="0">
            <a:spAutoFit/>
          </a:bodyPr>
          <a:lstStyle/>
          <a:p>
            <a:pPr>
              <a:lnSpc>
                <a:spcPts val="7000"/>
              </a:lnSpc>
            </a:pPr>
            <a:r>
              <a:rPr lang="en-US" sz="5000">
                <a:solidFill>
                  <a:srgbClr val="FFFFFF"/>
                </a:solidFill>
                <a:latin typeface="Poppins Bold"/>
              </a:rPr>
              <a:t>03</a:t>
            </a:r>
          </a:p>
        </p:txBody>
      </p:sp>
      <p:sp>
        <p:nvSpPr>
          <p:cNvPr name="TextBox 12" id="12"/>
          <p:cNvSpPr txBox="true"/>
          <p:nvPr/>
        </p:nvSpPr>
        <p:spPr>
          <a:xfrm rot="0">
            <a:off x="10642573" y="4886000"/>
            <a:ext cx="6786695" cy="358775"/>
          </a:xfrm>
          <a:prstGeom prst="rect">
            <a:avLst/>
          </a:prstGeom>
        </p:spPr>
        <p:txBody>
          <a:bodyPr anchor="t" rtlCol="false" tIns="0" lIns="0" bIns="0" rIns="0">
            <a:spAutoFit/>
          </a:bodyPr>
          <a:lstStyle/>
          <a:p>
            <a:pPr>
              <a:lnSpc>
                <a:spcPts val="2799"/>
              </a:lnSpc>
            </a:pPr>
            <a:r>
              <a:rPr lang="en-US" sz="1999">
                <a:solidFill>
                  <a:srgbClr val="FFFFFF"/>
                </a:solidFill>
                <a:latin typeface="Poppins"/>
              </a:rPr>
              <a:t>Identify clients who have more than ten transactions.</a:t>
            </a:r>
          </a:p>
        </p:txBody>
      </p:sp>
      <p:sp>
        <p:nvSpPr>
          <p:cNvPr name="TextBox 13" id="13"/>
          <p:cNvSpPr txBox="true"/>
          <p:nvPr/>
        </p:nvSpPr>
        <p:spPr>
          <a:xfrm rot="0">
            <a:off x="9653319" y="5790992"/>
            <a:ext cx="989254" cy="901700"/>
          </a:xfrm>
          <a:prstGeom prst="rect">
            <a:avLst/>
          </a:prstGeom>
        </p:spPr>
        <p:txBody>
          <a:bodyPr anchor="t" rtlCol="false" tIns="0" lIns="0" bIns="0" rIns="0">
            <a:spAutoFit/>
          </a:bodyPr>
          <a:lstStyle/>
          <a:p>
            <a:pPr>
              <a:lnSpc>
                <a:spcPts val="7000"/>
              </a:lnSpc>
            </a:pPr>
            <a:r>
              <a:rPr lang="en-US" sz="5000">
                <a:solidFill>
                  <a:srgbClr val="FFFFFF"/>
                </a:solidFill>
                <a:latin typeface="Poppins Bold"/>
              </a:rPr>
              <a:t>04</a:t>
            </a:r>
          </a:p>
        </p:txBody>
      </p:sp>
      <p:sp>
        <p:nvSpPr>
          <p:cNvPr name="TextBox 14" id="14"/>
          <p:cNvSpPr txBox="true"/>
          <p:nvPr/>
        </p:nvSpPr>
        <p:spPr>
          <a:xfrm rot="0">
            <a:off x="10642573" y="6102025"/>
            <a:ext cx="6786695" cy="358775"/>
          </a:xfrm>
          <a:prstGeom prst="rect">
            <a:avLst/>
          </a:prstGeom>
        </p:spPr>
        <p:txBody>
          <a:bodyPr anchor="t" rtlCol="false" tIns="0" lIns="0" bIns="0" rIns="0">
            <a:spAutoFit/>
          </a:bodyPr>
          <a:lstStyle/>
          <a:p>
            <a:pPr>
              <a:lnSpc>
                <a:spcPts val="2799"/>
              </a:lnSpc>
            </a:pPr>
            <a:r>
              <a:rPr lang="en-US" sz="1999">
                <a:solidFill>
                  <a:srgbClr val="FFFFFF"/>
                </a:solidFill>
                <a:latin typeface="Poppins"/>
              </a:rPr>
              <a:t>Every transaction will require one invoice.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606049"/>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713018" y="6280550"/>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l="0" t="-46918" r="0" b="0"/>
            </a:stretch>
          </a:blipFill>
        </p:spPr>
      </p:sp>
      <p:sp>
        <p:nvSpPr>
          <p:cNvPr name="Freeform 3" id="3"/>
          <p:cNvSpPr/>
          <p:nvPr/>
        </p:nvSpPr>
        <p:spPr>
          <a:xfrm flipH="false" flipV="false" rot="0">
            <a:off x="10283949" y="-5270406"/>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214585" y="3141602"/>
            <a:ext cx="4084047" cy="2215532"/>
          </a:xfrm>
          <a:prstGeom prst="rect">
            <a:avLst/>
          </a:prstGeom>
        </p:spPr>
        <p:txBody>
          <a:bodyPr anchor="t" rtlCol="false" tIns="0" lIns="0" bIns="0" rIns="0">
            <a:spAutoFit/>
          </a:bodyPr>
          <a:lstStyle/>
          <a:p>
            <a:pPr>
              <a:lnSpc>
                <a:spcPts val="18059"/>
              </a:lnSpc>
            </a:pPr>
            <a:r>
              <a:rPr lang="en-US" sz="12899">
                <a:solidFill>
                  <a:srgbClr val="FFFFFF"/>
                </a:solidFill>
                <a:latin typeface="Roboto Condensed Bold"/>
              </a:rPr>
              <a:t>Thank</a:t>
            </a:r>
          </a:p>
        </p:txBody>
      </p:sp>
      <p:sp>
        <p:nvSpPr>
          <p:cNvPr name="TextBox 5" id="5"/>
          <p:cNvSpPr txBox="true"/>
          <p:nvPr/>
        </p:nvSpPr>
        <p:spPr>
          <a:xfrm rot="0">
            <a:off x="5137097" y="4532622"/>
            <a:ext cx="4084047" cy="2215532"/>
          </a:xfrm>
          <a:prstGeom prst="rect">
            <a:avLst/>
          </a:prstGeom>
        </p:spPr>
        <p:txBody>
          <a:bodyPr anchor="t" rtlCol="false" tIns="0" lIns="0" bIns="0" rIns="0">
            <a:spAutoFit/>
          </a:bodyPr>
          <a:lstStyle/>
          <a:p>
            <a:pPr>
              <a:lnSpc>
                <a:spcPts val="18059"/>
              </a:lnSpc>
            </a:pPr>
            <a:r>
              <a:rPr lang="en-US" sz="12899">
                <a:solidFill>
                  <a:srgbClr val="FFFFFF"/>
                </a:solidFill>
                <a:latin typeface="Roboto Condensed 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97961"/>
        </a:solidFill>
      </p:bgPr>
    </p:bg>
    <p:spTree>
      <p:nvGrpSpPr>
        <p:cNvPr id="1" name=""/>
        <p:cNvGrpSpPr/>
        <p:nvPr/>
      </p:nvGrpSpPr>
      <p:grpSpPr>
        <a:xfrm>
          <a:off x="0" y="0"/>
          <a:ext cx="0" cy="0"/>
          <a:chOff x="0" y="0"/>
          <a:chExt cx="0" cy="0"/>
        </a:xfrm>
      </p:grpSpPr>
      <p:sp>
        <p:nvSpPr>
          <p:cNvPr name="Freeform 2" id="2"/>
          <p:cNvSpPr/>
          <p:nvPr/>
        </p:nvSpPr>
        <p:spPr>
          <a:xfrm flipH="false" flipV="false" rot="0">
            <a:off x="17410077" y="9519673"/>
            <a:ext cx="435498" cy="435498"/>
          </a:xfrm>
          <a:custGeom>
            <a:avLst/>
            <a:gdLst/>
            <a:ahLst/>
            <a:cxnLst/>
            <a:rect r="r" b="b" t="t" l="l"/>
            <a:pathLst>
              <a:path h="435498" w="435498">
                <a:moveTo>
                  <a:pt x="0" y="0"/>
                </a:moveTo>
                <a:lnTo>
                  <a:pt x="435499" y="0"/>
                </a:lnTo>
                <a:lnTo>
                  <a:pt x="435499" y="435498"/>
                </a:lnTo>
                <a:lnTo>
                  <a:pt x="0" y="435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2716895" y="1105228"/>
            <a:ext cx="1033181" cy="3910319"/>
            <a:chOff x="0" y="0"/>
            <a:chExt cx="272113" cy="1029878"/>
          </a:xfrm>
        </p:grpSpPr>
        <p:sp>
          <p:nvSpPr>
            <p:cNvPr name="Freeform 4" id="4"/>
            <p:cNvSpPr/>
            <p:nvPr/>
          </p:nvSpPr>
          <p:spPr>
            <a:xfrm flipH="false" flipV="false" rot="0">
              <a:off x="0" y="0"/>
              <a:ext cx="272114" cy="1029878"/>
            </a:xfrm>
            <a:custGeom>
              <a:avLst/>
              <a:gdLst/>
              <a:ahLst/>
              <a:cxnLst/>
              <a:rect r="r" b="b" t="t" l="l"/>
              <a:pathLst>
                <a:path h="1029878" w="272114">
                  <a:moveTo>
                    <a:pt x="0" y="0"/>
                  </a:moveTo>
                  <a:lnTo>
                    <a:pt x="272114" y="0"/>
                  </a:lnTo>
                  <a:lnTo>
                    <a:pt x="272114" y="1029878"/>
                  </a:lnTo>
                  <a:lnTo>
                    <a:pt x="0" y="1029878"/>
                  </a:lnTo>
                  <a:close/>
                </a:path>
              </a:pathLst>
            </a:custGeom>
            <a:solidFill>
              <a:srgbClr val="797961"/>
            </a:solidFill>
          </p:spPr>
        </p:sp>
        <p:sp>
          <p:nvSpPr>
            <p:cNvPr name="TextBox 5" id="5"/>
            <p:cNvSpPr txBox="true"/>
            <p:nvPr/>
          </p:nvSpPr>
          <p:spPr>
            <a:xfrm>
              <a:off x="0" y="-66675"/>
              <a:ext cx="272113" cy="1096553"/>
            </a:xfrm>
            <a:prstGeom prst="rect">
              <a:avLst/>
            </a:prstGeom>
          </p:spPr>
          <p:txBody>
            <a:bodyPr anchor="ctr" rtlCol="false" tIns="50800" lIns="50800" bIns="50800" rIns="50800"/>
            <a:lstStyle/>
            <a:p>
              <a:pPr algn="ctr">
                <a:lnSpc>
                  <a:spcPts val="3360"/>
                </a:lnSpc>
              </a:pPr>
            </a:p>
          </p:txBody>
        </p:sp>
      </p:grpSp>
      <p:grpSp>
        <p:nvGrpSpPr>
          <p:cNvPr name="Group 6" id="6"/>
          <p:cNvGrpSpPr/>
          <p:nvPr/>
        </p:nvGrpSpPr>
        <p:grpSpPr>
          <a:xfrm rot="-5400000">
            <a:off x="14671410" y="5513978"/>
            <a:ext cx="1033181" cy="3910319"/>
            <a:chOff x="0" y="0"/>
            <a:chExt cx="272113" cy="1029878"/>
          </a:xfrm>
        </p:grpSpPr>
        <p:sp>
          <p:nvSpPr>
            <p:cNvPr name="Freeform 7" id="7"/>
            <p:cNvSpPr/>
            <p:nvPr/>
          </p:nvSpPr>
          <p:spPr>
            <a:xfrm flipH="false" flipV="false" rot="0">
              <a:off x="0" y="0"/>
              <a:ext cx="272114" cy="1029878"/>
            </a:xfrm>
            <a:custGeom>
              <a:avLst/>
              <a:gdLst/>
              <a:ahLst/>
              <a:cxnLst/>
              <a:rect r="r" b="b" t="t" l="l"/>
              <a:pathLst>
                <a:path h="1029878" w="272114">
                  <a:moveTo>
                    <a:pt x="0" y="0"/>
                  </a:moveTo>
                  <a:lnTo>
                    <a:pt x="272114" y="0"/>
                  </a:lnTo>
                  <a:lnTo>
                    <a:pt x="272114" y="1029878"/>
                  </a:lnTo>
                  <a:lnTo>
                    <a:pt x="0" y="1029878"/>
                  </a:lnTo>
                  <a:close/>
                </a:path>
              </a:pathLst>
            </a:custGeom>
            <a:solidFill>
              <a:srgbClr val="797961"/>
            </a:solidFill>
          </p:spPr>
        </p:sp>
        <p:sp>
          <p:nvSpPr>
            <p:cNvPr name="TextBox 8" id="8"/>
            <p:cNvSpPr txBox="true"/>
            <p:nvPr/>
          </p:nvSpPr>
          <p:spPr>
            <a:xfrm>
              <a:off x="0" y="-66675"/>
              <a:ext cx="272113" cy="1096553"/>
            </a:xfrm>
            <a:prstGeom prst="rect">
              <a:avLst/>
            </a:prstGeom>
          </p:spPr>
          <p:txBody>
            <a:bodyPr anchor="ctr" rtlCol="false" tIns="50800" lIns="50800" bIns="50800" rIns="50800"/>
            <a:lstStyle/>
            <a:p>
              <a:pPr algn="ctr">
                <a:lnSpc>
                  <a:spcPts val="3360"/>
                </a:lnSpc>
              </a:pPr>
            </a:p>
          </p:txBody>
        </p:sp>
      </p:grpSp>
      <p:grpSp>
        <p:nvGrpSpPr>
          <p:cNvPr name="Group 9" id="9"/>
          <p:cNvGrpSpPr>
            <a:grpSpLocks noChangeAspect="true"/>
          </p:cNvGrpSpPr>
          <p:nvPr/>
        </p:nvGrpSpPr>
        <p:grpSpPr>
          <a:xfrm rot="0">
            <a:off x="5407652" y="1347467"/>
            <a:ext cx="7606182" cy="8461832"/>
            <a:chOff x="0" y="0"/>
            <a:chExt cx="7857490" cy="8741410"/>
          </a:xfrm>
        </p:grpSpPr>
        <p:sp>
          <p:nvSpPr>
            <p:cNvPr name="Freeform 10" id="10"/>
            <p:cNvSpPr/>
            <p:nvPr/>
          </p:nvSpPr>
          <p:spPr>
            <a:xfrm flipH="false" flipV="false" rot="0">
              <a:off x="17780" y="17780"/>
              <a:ext cx="7820660" cy="8705850"/>
            </a:xfrm>
            <a:custGeom>
              <a:avLst/>
              <a:gdLst/>
              <a:ahLst/>
              <a:cxnLst/>
              <a:rect r="r" b="b" t="t" l="l"/>
              <a:pathLst>
                <a:path h="8705850" w="7820660">
                  <a:moveTo>
                    <a:pt x="0" y="0"/>
                  </a:moveTo>
                  <a:lnTo>
                    <a:pt x="7820660" y="0"/>
                  </a:lnTo>
                  <a:lnTo>
                    <a:pt x="7820660" y="8705850"/>
                  </a:lnTo>
                  <a:lnTo>
                    <a:pt x="0" y="8705850"/>
                  </a:lnTo>
                  <a:close/>
                </a:path>
              </a:pathLst>
            </a:custGeom>
            <a:solidFill>
              <a:srgbClr val="EDEDE6"/>
            </a:solidFill>
          </p:spPr>
        </p:sp>
        <p:sp>
          <p:nvSpPr>
            <p:cNvPr name="Freeform 11" id="11"/>
            <p:cNvSpPr/>
            <p:nvPr/>
          </p:nvSpPr>
          <p:spPr>
            <a:xfrm flipH="false" flipV="false" rot="0">
              <a:off x="394970" y="405130"/>
              <a:ext cx="3352800" cy="3738880"/>
            </a:xfrm>
            <a:custGeom>
              <a:avLst/>
              <a:gdLst/>
              <a:ahLst/>
              <a:cxnLst/>
              <a:rect r="r" b="b" t="t" l="l"/>
              <a:pathLst>
                <a:path h="3738880" w="3352800">
                  <a:moveTo>
                    <a:pt x="0" y="0"/>
                  </a:moveTo>
                  <a:lnTo>
                    <a:pt x="3352800" y="0"/>
                  </a:lnTo>
                  <a:lnTo>
                    <a:pt x="3352800" y="3738880"/>
                  </a:lnTo>
                  <a:lnTo>
                    <a:pt x="0" y="3738880"/>
                  </a:lnTo>
                  <a:close/>
                </a:path>
              </a:pathLst>
            </a:custGeom>
            <a:blipFill>
              <a:blip r:embed="rId4"/>
              <a:stretch>
                <a:fillRect l="-5757" t="0" r="-5757" b="0"/>
              </a:stretch>
            </a:blipFill>
          </p:spPr>
        </p:sp>
        <p:sp>
          <p:nvSpPr>
            <p:cNvPr name="Freeform 12" id="12"/>
            <p:cNvSpPr/>
            <p:nvPr/>
          </p:nvSpPr>
          <p:spPr>
            <a:xfrm flipH="false" flipV="false" rot="0">
              <a:off x="4109720" y="405130"/>
              <a:ext cx="3352800" cy="3738880"/>
            </a:xfrm>
            <a:custGeom>
              <a:avLst/>
              <a:gdLst/>
              <a:ahLst/>
              <a:cxnLst/>
              <a:rect r="r" b="b" t="t" l="l"/>
              <a:pathLst>
                <a:path h="3738880" w="3352800">
                  <a:moveTo>
                    <a:pt x="0" y="0"/>
                  </a:moveTo>
                  <a:lnTo>
                    <a:pt x="3352800" y="0"/>
                  </a:lnTo>
                  <a:lnTo>
                    <a:pt x="3352800" y="3738880"/>
                  </a:lnTo>
                  <a:lnTo>
                    <a:pt x="0" y="3738880"/>
                  </a:lnTo>
                  <a:close/>
                </a:path>
              </a:pathLst>
            </a:custGeom>
            <a:blipFill>
              <a:blip r:embed="rId5"/>
              <a:stretch>
                <a:fillRect l="0" t="-9830" r="0" b="-9830"/>
              </a:stretch>
            </a:blipFill>
          </p:spPr>
        </p:sp>
        <p:sp>
          <p:nvSpPr>
            <p:cNvPr name="Freeform 13" id="13"/>
            <p:cNvSpPr/>
            <p:nvPr/>
          </p:nvSpPr>
          <p:spPr>
            <a:xfrm flipH="false" flipV="false" rot="0">
              <a:off x="394970" y="4598670"/>
              <a:ext cx="3352800" cy="3738880"/>
            </a:xfrm>
            <a:custGeom>
              <a:avLst/>
              <a:gdLst/>
              <a:ahLst/>
              <a:cxnLst/>
              <a:rect r="r" b="b" t="t" l="l"/>
              <a:pathLst>
                <a:path h="3738880" w="3352800">
                  <a:moveTo>
                    <a:pt x="0" y="0"/>
                  </a:moveTo>
                  <a:lnTo>
                    <a:pt x="3352800" y="0"/>
                  </a:lnTo>
                  <a:lnTo>
                    <a:pt x="3352800" y="3738880"/>
                  </a:lnTo>
                  <a:lnTo>
                    <a:pt x="0" y="3738880"/>
                  </a:lnTo>
                  <a:close/>
                </a:path>
              </a:pathLst>
            </a:custGeom>
            <a:blipFill>
              <a:blip r:embed="rId6"/>
              <a:stretch>
                <a:fillRect l="0" t="-9830" r="0" b="-9830"/>
              </a:stretch>
            </a:blipFill>
          </p:spPr>
        </p:sp>
        <p:sp>
          <p:nvSpPr>
            <p:cNvPr name="Freeform 14" id="14"/>
            <p:cNvSpPr/>
            <p:nvPr/>
          </p:nvSpPr>
          <p:spPr>
            <a:xfrm flipH="false" flipV="false" rot="0">
              <a:off x="4109720" y="4598670"/>
              <a:ext cx="3352800" cy="3738880"/>
            </a:xfrm>
            <a:custGeom>
              <a:avLst/>
              <a:gdLst/>
              <a:ahLst/>
              <a:cxnLst/>
              <a:rect r="r" b="b" t="t" l="l"/>
              <a:pathLst>
                <a:path h="3738880" w="3352800">
                  <a:moveTo>
                    <a:pt x="0" y="0"/>
                  </a:moveTo>
                  <a:lnTo>
                    <a:pt x="3352800" y="0"/>
                  </a:lnTo>
                  <a:lnTo>
                    <a:pt x="3352800" y="3738880"/>
                  </a:lnTo>
                  <a:lnTo>
                    <a:pt x="0" y="3738880"/>
                  </a:lnTo>
                  <a:close/>
                </a:path>
              </a:pathLst>
            </a:custGeom>
            <a:blipFill>
              <a:blip r:embed="rId7"/>
              <a:stretch>
                <a:fillRect l="0" t="-9803" r="0" b="-9803"/>
              </a:stretch>
            </a:blipFill>
          </p:spPr>
        </p:sp>
        <p:sp>
          <p:nvSpPr>
            <p:cNvPr name="Freeform 15" id="15"/>
            <p:cNvSpPr/>
            <p:nvPr/>
          </p:nvSpPr>
          <p:spPr>
            <a:xfrm flipH="false" flipV="false" rot="0">
              <a:off x="10160" y="11430"/>
              <a:ext cx="7847330" cy="8729980"/>
            </a:xfrm>
            <a:custGeom>
              <a:avLst/>
              <a:gdLst/>
              <a:ahLst/>
              <a:cxnLst/>
              <a:rect r="r" b="b" t="t" l="l"/>
              <a:pathLst>
                <a:path h="8729980" w="7847330">
                  <a:moveTo>
                    <a:pt x="7810500" y="31750"/>
                  </a:moveTo>
                  <a:lnTo>
                    <a:pt x="7810500" y="8694420"/>
                  </a:lnTo>
                  <a:lnTo>
                    <a:pt x="26670" y="8694420"/>
                  </a:lnTo>
                  <a:lnTo>
                    <a:pt x="0" y="8723630"/>
                  </a:lnTo>
                  <a:lnTo>
                    <a:pt x="7620" y="8729980"/>
                  </a:lnTo>
                  <a:lnTo>
                    <a:pt x="7828280" y="8729980"/>
                  </a:lnTo>
                  <a:lnTo>
                    <a:pt x="7847330" y="8712200"/>
                  </a:lnTo>
                  <a:lnTo>
                    <a:pt x="7847330" y="6350"/>
                  </a:lnTo>
                  <a:lnTo>
                    <a:pt x="7839710" y="0"/>
                  </a:lnTo>
                  <a:close/>
                </a:path>
              </a:pathLst>
            </a:custGeom>
            <a:solidFill>
              <a:srgbClr val="C4C0BF"/>
            </a:solidFill>
          </p:spPr>
        </p:sp>
        <p:sp>
          <p:nvSpPr>
            <p:cNvPr name="Freeform 16" id="16"/>
            <p:cNvSpPr/>
            <p:nvPr/>
          </p:nvSpPr>
          <p:spPr>
            <a:xfrm flipH="false" flipV="false" rot="0">
              <a:off x="0" y="0"/>
              <a:ext cx="7849870" cy="8735061"/>
            </a:xfrm>
            <a:custGeom>
              <a:avLst/>
              <a:gdLst/>
              <a:ahLst/>
              <a:cxnLst/>
              <a:rect r="r" b="b" t="t" l="l"/>
              <a:pathLst>
                <a:path h="8735061" w="7849870">
                  <a:moveTo>
                    <a:pt x="35560" y="8705850"/>
                  </a:moveTo>
                  <a:lnTo>
                    <a:pt x="35560" y="35560"/>
                  </a:lnTo>
                  <a:lnTo>
                    <a:pt x="7820660" y="35560"/>
                  </a:lnTo>
                  <a:lnTo>
                    <a:pt x="7820660" y="43180"/>
                  </a:lnTo>
                  <a:lnTo>
                    <a:pt x="7849870" y="11430"/>
                  </a:lnTo>
                  <a:lnTo>
                    <a:pt x="7838439" y="0"/>
                  </a:lnTo>
                  <a:lnTo>
                    <a:pt x="17780" y="0"/>
                  </a:lnTo>
                  <a:lnTo>
                    <a:pt x="0" y="17780"/>
                  </a:lnTo>
                  <a:lnTo>
                    <a:pt x="0" y="8723630"/>
                  </a:lnTo>
                  <a:lnTo>
                    <a:pt x="10160" y="8735061"/>
                  </a:lnTo>
                  <a:lnTo>
                    <a:pt x="36830" y="8705851"/>
                  </a:lnTo>
                  <a:lnTo>
                    <a:pt x="35560" y="8705851"/>
                  </a:lnTo>
                  <a:close/>
                  <a:moveTo>
                    <a:pt x="3718560" y="422910"/>
                  </a:moveTo>
                  <a:lnTo>
                    <a:pt x="3729990" y="422910"/>
                  </a:lnTo>
                  <a:lnTo>
                    <a:pt x="3729990" y="4126230"/>
                  </a:lnTo>
                  <a:lnTo>
                    <a:pt x="412750" y="4126230"/>
                  </a:lnTo>
                  <a:lnTo>
                    <a:pt x="412750" y="4121150"/>
                  </a:lnTo>
                  <a:lnTo>
                    <a:pt x="377190" y="4160520"/>
                  </a:lnTo>
                  <a:lnTo>
                    <a:pt x="377190" y="4161790"/>
                  </a:lnTo>
                  <a:lnTo>
                    <a:pt x="3765550" y="4161790"/>
                  </a:lnTo>
                  <a:lnTo>
                    <a:pt x="3765550" y="387350"/>
                  </a:lnTo>
                  <a:lnTo>
                    <a:pt x="3751580" y="387350"/>
                  </a:lnTo>
                  <a:lnTo>
                    <a:pt x="3718560" y="422910"/>
                  </a:lnTo>
                  <a:close/>
                  <a:moveTo>
                    <a:pt x="7433310" y="422910"/>
                  </a:moveTo>
                  <a:lnTo>
                    <a:pt x="7444740" y="422910"/>
                  </a:lnTo>
                  <a:lnTo>
                    <a:pt x="7444740" y="4126230"/>
                  </a:lnTo>
                  <a:lnTo>
                    <a:pt x="4127500" y="4126230"/>
                  </a:lnTo>
                  <a:lnTo>
                    <a:pt x="4127500" y="4121150"/>
                  </a:lnTo>
                  <a:lnTo>
                    <a:pt x="4091940" y="4160520"/>
                  </a:lnTo>
                  <a:lnTo>
                    <a:pt x="4091940" y="4161790"/>
                  </a:lnTo>
                  <a:lnTo>
                    <a:pt x="7480300" y="4161790"/>
                  </a:lnTo>
                  <a:lnTo>
                    <a:pt x="7480300" y="387350"/>
                  </a:lnTo>
                  <a:lnTo>
                    <a:pt x="7465060" y="387350"/>
                  </a:lnTo>
                  <a:lnTo>
                    <a:pt x="7433310" y="422910"/>
                  </a:lnTo>
                  <a:close/>
                  <a:moveTo>
                    <a:pt x="3718560" y="4616450"/>
                  </a:moveTo>
                  <a:lnTo>
                    <a:pt x="3729990" y="4616450"/>
                  </a:lnTo>
                  <a:lnTo>
                    <a:pt x="3729990" y="8319770"/>
                  </a:lnTo>
                  <a:lnTo>
                    <a:pt x="412750" y="8319770"/>
                  </a:lnTo>
                  <a:lnTo>
                    <a:pt x="412750" y="8313420"/>
                  </a:lnTo>
                  <a:lnTo>
                    <a:pt x="377190" y="8354060"/>
                  </a:lnTo>
                  <a:lnTo>
                    <a:pt x="377190" y="8355330"/>
                  </a:lnTo>
                  <a:lnTo>
                    <a:pt x="3765550" y="8355330"/>
                  </a:lnTo>
                  <a:lnTo>
                    <a:pt x="3765550" y="4579620"/>
                  </a:lnTo>
                  <a:lnTo>
                    <a:pt x="3751580" y="4579620"/>
                  </a:lnTo>
                  <a:lnTo>
                    <a:pt x="3718560" y="4616450"/>
                  </a:lnTo>
                  <a:close/>
                  <a:moveTo>
                    <a:pt x="7433310" y="4616450"/>
                  </a:moveTo>
                  <a:lnTo>
                    <a:pt x="7444740" y="4616450"/>
                  </a:lnTo>
                  <a:lnTo>
                    <a:pt x="7444740" y="8319770"/>
                  </a:lnTo>
                  <a:lnTo>
                    <a:pt x="4127500" y="8319770"/>
                  </a:lnTo>
                  <a:lnTo>
                    <a:pt x="4127500" y="8313420"/>
                  </a:lnTo>
                  <a:lnTo>
                    <a:pt x="4091940" y="8354060"/>
                  </a:lnTo>
                  <a:lnTo>
                    <a:pt x="4091940" y="8355330"/>
                  </a:lnTo>
                  <a:lnTo>
                    <a:pt x="7480300" y="8355330"/>
                  </a:lnTo>
                  <a:lnTo>
                    <a:pt x="7480300" y="4579620"/>
                  </a:lnTo>
                  <a:lnTo>
                    <a:pt x="7465060" y="4579620"/>
                  </a:lnTo>
                  <a:lnTo>
                    <a:pt x="7433310" y="4616450"/>
                  </a:lnTo>
                  <a:close/>
                </a:path>
              </a:pathLst>
            </a:custGeom>
            <a:solidFill>
              <a:srgbClr val="FFFFFF"/>
            </a:solidFill>
          </p:spPr>
        </p:sp>
        <p:sp>
          <p:nvSpPr>
            <p:cNvPr name="Freeform 17" id="17"/>
            <p:cNvSpPr/>
            <p:nvPr/>
          </p:nvSpPr>
          <p:spPr>
            <a:xfrm flipH="false" flipV="false" rot="0">
              <a:off x="377190" y="387350"/>
              <a:ext cx="7087870" cy="7966711"/>
            </a:xfrm>
            <a:custGeom>
              <a:avLst/>
              <a:gdLst/>
              <a:ahLst/>
              <a:cxnLst/>
              <a:rect r="r" b="b" t="t" l="l"/>
              <a:pathLst>
                <a:path h="7966711" w="7087870">
                  <a:moveTo>
                    <a:pt x="35560" y="35560"/>
                  </a:moveTo>
                  <a:lnTo>
                    <a:pt x="3341370" y="35560"/>
                  </a:lnTo>
                  <a:lnTo>
                    <a:pt x="3374390" y="0"/>
                  </a:lnTo>
                  <a:lnTo>
                    <a:pt x="0" y="0"/>
                  </a:lnTo>
                  <a:lnTo>
                    <a:pt x="0" y="3773170"/>
                  </a:lnTo>
                  <a:lnTo>
                    <a:pt x="35560" y="3733800"/>
                  </a:lnTo>
                  <a:lnTo>
                    <a:pt x="35560" y="35560"/>
                  </a:lnTo>
                  <a:close/>
                  <a:moveTo>
                    <a:pt x="3750310" y="35560"/>
                  </a:moveTo>
                  <a:lnTo>
                    <a:pt x="7056120" y="35560"/>
                  </a:lnTo>
                  <a:lnTo>
                    <a:pt x="7087870" y="0"/>
                  </a:lnTo>
                  <a:lnTo>
                    <a:pt x="3714750" y="0"/>
                  </a:lnTo>
                  <a:lnTo>
                    <a:pt x="3714750" y="3773170"/>
                  </a:lnTo>
                  <a:lnTo>
                    <a:pt x="3750310" y="3733800"/>
                  </a:lnTo>
                  <a:lnTo>
                    <a:pt x="3750310" y="35560"/>
                  </a:lnTo>
                  <a:close/>
                  <a:moveTo>
                    <a:pt x="35560" y="4229100"/>
                  </a:moveTo>
                  <a:lnTo>
                    <a:pt x="3341370" y="4229100"/>
                  </a:lnTo>
                  <a:lnTo>
                    <a:pt x="3374390" y="4192270"/>
                  </a:lnTo>
                  <a:lnTo>
                    <a:pt x="0" y="4192270"/>
                  </a:lnTo>
                  <a:lnTo>
                    <a:pt x="0" y="7966711"/>
                  </a:lnTo>
                  <a:lnTo>
                    <a:pt x="35560" y="7926070"/>
                  </a:lnTo>
                  <a:lnTo>
                    <a:pt x="35560" y="4229100"/>
                  </a:lnTo>
                  <a:close/>
                  <a:moveTo>
                    <a:pt x="3750310" y="4229100"/>
                  </a:moveTo>
                  <a:lnTo>
                    <a:pt x="7056120" y="4229100"/>
                  </a:lnTo>
                  <a:lnTo>
                    <a:pt x="7087870" y="4192270"/>
                  </a:lnTo>
                  <a:lnTo>
                    <a:pt x="3714750" y="4192270"/>
                  </a:lnTo>
                  <a:lnTo>
                    <a:pt x="3714750" y="7966711"/>
                  </a:lnTo>
                  <a:lnTo>
                    <a:pt x="3750310" y="7926070"/>
                  </a:lnTo>
                  <a:lnTo>
                    <a:pt x="3750310" y="4229100"/>
                  </a:lnTo>
                  <a:close/>
                </a:path>
              </a:pathLst>
            </a:custGeom>
            <a:solidFill>
              <a:srgbClr val="8B94AA"/>
            </a:solidFill>
          </p:spPr>
        </p:sp>
      </p:grpSp>
      <p:grpSp>
        <p:nvGrpSpPr>
          <p:cNvPr name="Group 18" id="18"/>
          <p:cNvGrpSpPr/>
          <p:nvPr/>
        </p:nvGrpSpPr>
        <p:grpSpPr>
          <a:xfrm rot="-5400000">
            <a:off x="14671410" y="1105228"/>
            <a:ext cx="1033181" cy="3910319"/>
            <a:chOff x="0" y="0"/>
            <a:chExt cx="272113" cy="1029878"/>
          </a:xfrm>
        </p:grpSpPr>
        <p:sp>
          <p:nvSpPr>
            <p:cNvPr name="Freeform 19" id="19"/>
            <p:cNvSpPr/>
            <p:nvPr/>
          </p:nvSpPr>
          <p:spPr>
            <a:xfrm flipH="false" flipV="false" rot="0">
              <a:off x="0" y="0"/>
              <a:ext cx="272114" cy="1029878"/>
            </a:xfrm>
            <a:custGeom>
              <a:avLst/>
              <a:gdLst/>
              <a:ahLst/>
              <a:cxnLst/>
              <a:rect r="r" b="b" t="t" l="l"/>
              <a:pathLst>
                <a:path h="1029878" w="272114">
                  <a:moveTo>
                    <a:pt x="0" y="0"/>
                  </a:moveTo>
                  <a:lnTo>
                    <a:pt x="272114" y="0"/>
                  </a:lnTo>
                  <a:lnTo>
                    <a:pt x="272114" y="1029878"/>
                  </a:lnTo>
                  <a:lnTo>
                    <a:pt x="0" y="1029878"/>
                  </a:lnTo>
                  <a:close/>
                </a:path>
              </a:pathLst>
            </a:custGeom>
            <a:solidFill>
              <a:srgbClr val="797961"/>
            </a:solidFill>
          </p:spPr>
        </p:sp>
        <p:sp>
          <p:nvSpPr>
            <p:cNvPr name="TextBox 20" id="20"/>
            <p:cNvSpPr txBox="true"/>
            <p:nvPr/>
          </p:nvSpPr>
          <p:spPr>
            <a:xfrm>
              <a:off x="0" y="-66675"/>
              <a:ext cx="272113" cy="1096553"/>
            </a:xfrm>
            <a:prstGeom prst="rect">
              <a:avLst/>
            </a:prstGeom>
          </p:spPr>
          <p:txBody>
            <a:bodyPr anchor="ctr" rtlCol="false" tIns="50800" lIns="50800" bIns="50800" rIns="50800"/>
            <a:lstStyle/>
            <a:p>
              <a:pPr algn="ctr">
                <a:lnSpc>
                  <a:spcPts val="3360"/>
                </a:lnSpc>
              </a:pPr>
            </a:p>
          </p:txBody>
        </p:sp>
      </p:grpSp>
      <p:grpSp>
        <p:nvGrpSpPr>
          <p:cNvPr name="Group 21" id="21"/>
          <p:cNvGrpSpPr/>
          <p:nvPr/>
        </p:nvGrpSpPr>
        <p:grpSpPr>
          <a:xfrm rot="-5400000">
            <a:off x="2583409" y="1419779"/>
            <a:ext cx="1033181" cy="3910319"/>
            <a:chOff x="0" y="0"/>
            <a:chExt cx="272113" cy="1029878"/>
          </a:xfrm>
        </p:grpSpPr>
        <p:sp>
          <p:nvSpPr>
            <p:cNvPr name="Freeform 22" id="22"/>
            <p:cNvSpPr/>
            <p:nvPr/>
          </p:nvSpPr>
          <p:spPr>
            <a:xfrm flipH="false" flipV="false" rot="0">
              <a:off x="0" y="0"/>
              <a:ext cx="272114" cy="1029878"/>
            </a:xfrm>
            <a:custGeom>
              <a:avLst/>
              <a:gdLst/>
              <a:ahLst/>
              <a:cxnLst/>
              <a:rect r="r" b="b" t="t" l="l"/>
              <a:pathLst>
                <a:path h="1029878" w="272114">
                  <a:moveTo>
                    <a:pt x="0" y="0"/>
                  </a:moveTo>
                  <a:lnTo>
                    <a:pt x="272114" y="0"/>
                  </a:lnTo>
                  <a:lnTo>
                    <a:pt x="272114" y="1029878"/>
                  </a:lnTo>
                  <a:lnTo>
                    <a:pt x="0" y="1029878"/>
                  </a:lnTo>
                  <a:close/>
                </a:path>
              </a:pathLst>
            </a:custGeom>
            <a:solidFill>
              <a:srgbClr val="43612D"/>
            </a:solidFill>
          </p:spPr>
        </p:sp>
        <p:sp>
          <p:nvSpPr>
            <p:cNvPr name="TextBox 23" id="23"/>
            <p:cNvSpPr txBox="true"/>
            <p:nvPr/>
          </p:nvSpPr>
          <p:spPr>
            <a:xfrm>
              <a:off x="0" y="-66675"/>
              <a:ext cx="272113" cy="1096553"/>
            </a:xfrm>
            <a:prstGeom prst="rect">
              <a:avLst/>
            </a:prstGeom>
          </p:spPr>
          <p:txBody>
            <a:bodyPr anchor="ctr" rtlCol="false" tIns="50800" lIns="50800" bIns="50800" rIns="50800"/>
            <a:lstStyle/>
            <a:p>
              <a:pPr algn="ctr">
                <a:lnSpc>
                  <a:spcPts val="3360"/>
                </a:lnSpc>
              </a:pPr>
            </a:p>
          </p:txBody>
        </p:sp>
      </p:grpSp>
      <p:sp>
        <p:nvSpPr>
          <p:cNvPr name="TextBox 24" id="24"/>
          <p:cNvSpPr txBox="true"/>
          <p:nvPr/>
        </p:nvSpPr>
        <p:spPr>
          <a:xfrm rot="0">
            <a:off x="1568082" y="3129194"/>
            <a:ext cx="3063836" cy="424814"/>
          </a:xfrm>
          <a:prstGeom prst="rect">
            <a:avLst/>
          </a:prstGeom>
        </p:spPr>
        <p:txBody>
          <a:bodyPr anchor="t" rtlCol="false" tIns="0" lIns="0" bIns="0" rIns="0">
            <a:spAutoFit/>
          </a:bodyPr>
          <a:lstStyle/>
          <a:p>
            <a:pPr algn="ctr">
              <a:lnSpc>
                <a:spcPts val="3360"/>
              </a:lnSpc>
            </a:pPr>
            <a:r>
              <a:rPr lang="en-US" sz="2400">
                <a:solidFill>
                  <a:srgbClr val="FFFFFF"/>
                </a:solidFill>
                <a:latin typeface="Poppins Bold"/>
              </a:rPr>
              <a:t>Jacob Ambrose</a:t>
            </a:r>
          </a:p>
        </p:txBody>
      </p:sp>
      <p:grpSp>
        <p:nvGrpSpPr>
          <p:cNvPr name="Group 25" id="25"/>
          <p:cNvGrpSpPr/>
          <p:nvPr/>
        </p:nvGrpSpPr>
        <p:grpSpPr>
          <a:xfrm rot="-5400000">
            <a:off x="2467269" y="6030569"/>
            <a:ext cx="1033181" cy="3910319"/>
            <a:chOff x="0" y="0"/>
            <a:chExt cx="272113" cy="1029878"/>
          </a:xfrm>
        </p:grpSpPr>
        <p:sp>
          <p:nvSpPr>
            <p:cNvPr name="Freeform 26" id="26"/>
            <p:cNvSpPr/>
            <p:nvPr/>
          </p:nvSpPr>
          <p:spPr>
            <a:xfrm flipH="false" flipV="false" rot="0">
              <a:off x="0" y="0"/>
              <a:ext cx="272114" cy="1029878"/>
            </a:xfrm>
            <a:custGeom>
              <a:avLst/>
              <a:gdLst/>
              <a:ahLst/>
              <a:cxnLst/>
              <a:rect r="r" b="b" t="t" l="l"/>
              <a:pathLst>
                <a:path h="1029878" w="272114">
                  <a:moveTo>
                    <a:pt x="0" y="0"/>
                  </a:moveTo>
                  <a:lnTo>
                    <a:pt x="272114" y="0"/>
                  </a:lnTo>
                  <a:lnTo>
                    <a:pt x="272114" y="1029878"/>
                  </a:lnTo>
                  <a:lnTo>
                    <a:pt x="0" y="1029878"/>
                  </a:lnTo>
                  <a:close/>
                </a:path>
              </a:pathLst>
            </a:custGeom>
            <a:solidFill>
              <a:srgbClr val="43612D"/>
            </a:solidFill>
          </p:spPr>
        </p:sp>
        <p:sp>
          <p:nvSpPr>
            <p:cNvPr name="TextBox 27" id="27"/>
            <p:cNvSpPr txBox="true"/>
            <p:nvPr/>
          </p:nvSpPr>
          <p:spPr>
            <a:xfrm>
              <a:off x="0" y="-66675"/>
              <a:ext cx="272113" cy="1096553"/>
            </a:xfrm>
            <a:prstGeom prst="rect">
              <a:avLst/>
            </a:prstGeom>
          </p:spPr>
          <p:txBody>
            <a:bodyPr anchor="ctr" rtlCol="false" tIns="50800" lIns="50800" bIns="50800" rIns="50800"/>
            <a:lstStyle/>
            <a:p>
              <a:pPr algn="ctr">
                <a:lnSpc>
                  <a:spcPts val="3360"/>
                </a:lnSpc>
              </a:pPr>
            </a:p>
          </p:txBody>
        </p:sp>
      </p:grpSp>
      <p:sp>
        <p:nvSpPr>
          <p:cNvPr name="TextBox 28" id="28"/>
          <p:cNvSpPr txBox="true"/>
          <p:nvPr/>
        </p:nvSpPr>
        <p:spPr>
          <a:xfrm rot="0">
            <a:off x="1438941" y="7739983"/>
            <a:ext cx="3063836" cy="424814"/>
          </a:xfrm>
          <a:prstGeom prst="rect">
            <a:avLst/>
          </a:prstGeom>
        </p:spPr>
        <p:txBody>
          <a:bodyPr anchor="t" rtlCol="false" tIns="0" lIns="0" bIns="0" rIns="0">
            <a:spAutoFit/>
          </a:bodyPr>
          <a:lstStyle/>
          <a:p>
            <a:pPr algn="ctr">
              <a:lnSpc>
                <a:spcPts val="3360"/>
              </a:lnSpc>
            </a:pPr>
            <a:r>
              <a:rPr lang="en-US" sz="2400">
                <a:solidFill>
                  <a:srgbClr val="FFFFFF"/>
                </a:solidFill>
                <a:latin typeface="Poppins Bold"/>
              </a:rPr>
              <a:t>John Martino</a:t>
            </a:r>
          </a:p>
        </p:txBody>
      </p:sp>
      <p:grpSp>
        <p:nvGrpSpPr>
          <p:cNvPr name="Group 29" id="29"/>
          <p:cNvGrpSpPr/>
          <p:nvPr/>
        </p:nvGrpSpPr>
        <p:grpSpPr>
          <a:xfrm rot="-5400000">
            <a:off x="14938328" y="1419779"/>
            <a:ext cx="1033181" cy="3910319"/>
            <a:chOff x="0" y="0"/>
            <a:chExt cx="272113" cy="1029878"/>
          </a:xfrm>
        </p:grpSpPr>
        <p:sp>
          <p:nvSpPr>
            <p:cNvPr name="Freeform 30" id="30"/>
            <p:cNvSpPr/>
            <p:nvPr/>
          </p:nvSpPr>
          <p:spPr>
            <a:xfrm flipH="false" flipV="false" rot="0">
              <a:off x="0" y="0"/>
              <a:ext cx="272114" cy="1029878"/>
            </a:xfrm>
            <a:custGeom>
              <a:avLst/>
              <a:gdLst/>
              <a:ahLst/>
              <a:cxnLst/>
              <a:rect r="r" b="b" t="t" l="l"/>
              <a:pathLst>
                <a:path h="1029878" w="272114">
                  <a:moveTo>
                    <a:pt x="0" y="0"/>
                  </a:moveTo>
                  <a:lnTo>
                    <a:pt x="272114" y="0"/>
                  </a:lnTo>
                  <a:lnTo>
                    <a:pt x="272114" y="1029878"/>
                  </a:lnTo>
                  <a:lnTo>
                    <a:pt x="0" y="1029878"/>
                  </a:lnTo>
                  <a:close/>
                </a:path>
              </a:pathLst>
            </a:custGeom>
            <a:solidFill>
              <a:srgbClr val="43612D"/>
            </a:solidFill>
          </p:spPr>
        </p:sp>
        <p:sp>
          <p:nvSpPr>
            <p:cNvPr name="TextBox 31" id="31"/>
            <p:cNvSpPr txBox="true"/>
            <p:nvPr/>
          </p:nvSpPr>
          <p:spPr>
            <a:xfrm>
              <a:off x="0" y="-66675"/>
              <a:ext cx="272113" cy="1096553"/>
            </a:xfrm>
            <a:prstGeom prst="rect">
              <a:avLst/>
            </a:prstGeom>
          </p:spPr>
          <p:txBody>
            <a:bodyPr anchor="ctr" rtlCol="false" tIns="50800" lIns="50800" bIns="50800" rIns="50800"/>
            <a:lstStyle/>
            <a:p>
              <a:pPr algn="ctr">
                <a:lnSpc>
                  <a:spcPts val="3360"/>
                </a:lnSpc>
              </a:pPr>
            </a:p>
          </p:txBody>
        </p:sp>
      </p:grpSp>
      <p:sp>
        <p:nvSpPr>
          <p:cNvPr name="TextBox 32" id="32"/>
          <p:cNvSpPr txBox="true"/>
          <p:nvPr/>
        </p:nvSpPr>
        <p:spPr>
          <a:xfrm rot="0">
            <a:off x="13923000" y="3129194"/>
            <a:ext cx="3063836" cy="424814"/>
          </a:xfrm>
          <a:prstGeom prst="rect">
            <a:avLst/>
          </a:prstGeom>
        </p:spPr>
        <p:txBody>
          <a:bodyPr anchor="t" rtlCol="false" tIns="0" lIns="0" bIns="0" rIns="0">
            <a:spAutoFit/>
          </a:bodyPr>
          <a:lstStyle/>
          <a:p>
            <a:pPr algn="ctr">
              <a:lnSpc>
                <a:spcPts val="3360"/>
              </a:lnSpc>
            </a:pPr>
            <a:r>
              <a:rPr lang="en-US" sz="2400">
                <a:solidFill>
                  <a:srgbClr val="FFFFFF"/>
                </a:solidFill>
                <a:latin typeface="Poppins Bold"/>
              </a:rPr>
              <a:t>Marshall Huckins</a:t>
            </a:r>
          </a:p>
        </p:txBody>
      </p:sp>
      <p:grpSp>
        <p:nvGrpSpPr>
          <p:cNvPr name="Group 33" id="33"/>
          <p:cNvGrpSpPr/>
          <p:nvPr/>
        </p:nvGrpSpPr>
        <p:grpSpPr>
          <a:xfrm rot="-5400000">
            <a:off x="14938328" y="6030569"/>
            <a:ext cx="1033181" cy="3910319"/>
            <a:chOff x="0" y="0"/>
            <a:chExt cx="272113" cy="1029878"/>
          </a:xfrm>
        </p:grpSpPr>
        <p:sp>
          <p:nvSpPr>
            <p:cNvPr name="Freeform 34" id="34"/>
            <p:cNvSpPr/>
            <p:nvPr/>
          </p:nvSpPr>
          <p:spPr>
            <a:xfrm flipH="false" flipV="false" rot="0">
              <a:off x="0" y="0"/>
              <a:ext cx="272114" cy="1029878"/>
            </a:xfrm>
            <a:custGeom>
              <a:avLst/>
              <a:gdLst/>
              <a:ahLst/>
              <a:cxnLst/>
              <a:rect r="r" b="b" t="t" l="l"/>
              <a:pathLst>
                <a:path h="1029878" w="272114">
                  <a:moveTo>
                    <a:pt x="0" y="0"/>
                  </a:moveTo>
                  <a:lnTo>
                    <a:pt x="272114" y="0"/>
                  </a:lnTo>
                  <a:lnTo>
                    <a:pt x="272114" y="1029878"/>
                  </a:lnTo>
                  <a:lnTo>
                    <a:pt x="0" y="1029878"/>
                  </a:lnTo>
                  <a:close/>
                </a:path>
              </a:pathLst>
            </a:custGeom>
            <a:solidFill>
              <a:srgbClr val="43612D"/>
            </a:solidFill>
          </p:spPr>
        </p:sp>
        <p:sp>
          <p:nvSpPr>
            <p:cNvPr name="TextBox 35" id="35"/>
            <p:cNvSpPr txBox="true"/>
            <p:nvPr/>
          </p:nvSpPr>
          <p:spPr>
            <a:xfrm>
              <a:off x="0" y="-66675"/>
              <a:ext cx="272113" cy="1096553"/>
            </a:xfrm>
            <a:prstGeom prst="rect">
              <a:avLst/>
            </a:prstGeom>
          </p:spPr>
          <p:txBody>
            <a:bodyPr anchor="ctr" rtlCol="false" tIns="50800" lIns="50800" bIns="50800" rIns="50800"/>
            <a:lstStyle/>
            <a:p>
              <a:pPr algn="ctr">
                <a:lnSpc>
                  <a:spcPts val="3360"/>
                </a:lnSpc>
              </a:pPr>
            </a:p>
          </p:txBody>
        </p:sp>
      </p:grpSp>
      <p:sp>
        <p:nvSpPr>
          <p:cNvPr name="TextBox 36" id="36"/>
          <p:cNvSpPr txBox="true"/>
          <p:nvPr/>
        </p:nvSpPr>
        <p:spPr>
          <a:xfrm rot="0">
            <a:off x="13923000" y="7739983"/>
            <a:ext cx="3063836" cy="424814"/>
          </a:xfrm>
          <a:prstGeom prst="rect">
            <a:avLst/>
          </a:prstGeom>
        </p:spPr>
        <p:txBody>
          <a:bodyPr anchor="t" rtlCol="false" tIns="0" lIns="0" bIns="0" rIns="0">
            <a:spAutoFit/>
          </a:bodyPr>
          <a:lstStyle/>
          <a:p>
            <a:pPr algn="ctr">
              <a:lnSpc>
                <a:spcPts val="3360"/>
              </a:lnSpc>
            </a:pPr>
            <a:r>
              <a:rPr lang="en-US" sz="2400">
                <a:solidFill>
                  <a:srgbClr val="FFFFFF"/>
                </a:solidFill>
                <a:latin typeface="Poppins Bold"/>
              </a:rPr>
              <a:t>Jackie Scott</a:t>
            </a:r>
          </a:p>
        </p:txBody>
      </p:sp>
      <p:sp>
        <p:nvSpPr>
          <p:cNvPr name="TextBox 37" id="37"/>
          <p:cNvSpPr txBox="true"/>
          <p:nvPr/>
        </p:nvSpPr>
        <p:spPr>
          <a:xfrm rot="0">
            <a:off x="4246869" y="185147"/>
            <a:ext cx="9794262" cy="996960"/>
          </a:xfrm>
          <a:prstGeom prst="rect">
            <a:avLst/>
          </a:prstGeom>
        </p:spPr>
        <p:txBody>
          <a:bodyPr anchor="t" rtlCol="false" tIns="0" lIns="0" bIns="0" rIns="0">
            <a:spAutoFit/>
          </a:bodyPr>
          <a:lstStyle/>
          <a:p>
            <a:pPr algn="ctr">
              <a:lnSpc>
                <a:spcPts val="7000"/>
              </a:lnSpc>
            </a:pPr>
            <a:r>
              <a:rPr lang="en-US" sz="7000" spc="140">
                <a:solidFill>
                  <a:srgbClr val="FFFFFF"/>
                </a:solidFill>
                <a:latin typeface="Poppins Ultra-Bold"/>
              </a:rPr>
              <a:t>MEET TEAM BRAVO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724025" y="-904875"/>
            <a:ext cx="12310832" cy="12310832"/>
          </a:xfrm>
          <a:custGeom>
            <a:avLst/>
            <a:gdLst/>
            <a:ahLst/>
            <a:cxnLst/>
            <a:rect r="r" b="b" t="t" l="l"/>
            <a:pathLst>
              <a:path h="12310832" w="12310832">
                <a:moveTo>
                  <a:pt x="12310832" y="12310832"/>
                </a:moveTo>
                <a:lnTo>
                  <a:pt x="0" y="12310832"/>
                </a:lnTo>
                <a:lnTo>
                  <a:pt x="0" y="0"/>
                </a:lnTo>
                <a:lnTo>
                  <a:pt x="12310832" y="0"/>
                </a:lnTo>
                <a:lnTo>
                  <a:pt x="12310832" y="1231083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76865" y="-59229"/>
            <a:ext cx="11215942" cy="11215942"/>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25471" t="0" r="-25471" b="0"/>
              </a:stretch>
            </a:blipFill>
          </p:spPr>
        </p:sp>
      </p:grpSp>
      <p:sp>
        <p:nvSpPr>
          <p:cNvPr name="TextBox 5" id="5"/>
          <p:cNvSpPr txBox="true"/>
          <p:nvPr/>
        </p:nvSpPr>
        <p:spPr>
          <a:xfrm rot="0">
            <a:off x="10984960" y="1119132"/>
            <a:ext cx="5565244" cy="648590"/>
          </a:xfrm>
          <a:prstGeom prst="rect">
            <a:avLst/>
          </a:prstGeom>
        </p:spPr>
        <p:txBody>
          <a:bodyPr anchor="t" rtlCol="false" tIns="0" lIns="0" bIns="0" rIns="0">
            <a:spAutoFit/>
          </a:bodyPr>
          <a:lstStyle/>
          <a:p>
            <a:pPr>
              <a:lnSpc>
                <a:spcPts val="4838"/>
              </a:lnSpc>
            </a:pPr>
            <a:r>
              <a:rPr lang="en-US" sz="4100">
                <a:solidFill>
                  <a:srgbClr val="43612D"/>
                </a:solidFill>
                <a:latin typeface="Poppins Ultra-Bold"/>
              </a:rPr>
              <a:t>WILLSON FINANCIAL</a:t>
            </a:r>
          </a:p>
        </p:txBody>
      </p:sp>
      <p:sp>
        <p:nvSpPr>
          <p:cNvPr name="TextBox 6" id="6"/>
          <p:cNvSpPr txBox="true"/>
          <p:nvPr/>
        </p:nvSpPr>
        <p:spPr>
          <a:xfrm rot="0">
            <a:off x="10872939" y="1939172"/>
            <a:ext cx="5565244" cy="6636385"/>
          </a:xfrm>
          <a:prstGeom prst="rect">
            <a:avLst/>
          </a:prstGeom>
        </p:spPr>
        <p:txBody>
          <a:bodyPr anchor="t" rtlCol="false" tIns="0" lIns="0" bIns="0" rIns="0">
            <a:spAutoFit/>
          </a:bodyPr>
          <a:lstStyle/>
          <a:p>
            <a:pPr>
              <a:lnSpc>
                <a:spcPts val="2240"/>
              </a:lnSpc>
            </a:pPr>
            <a:r>
              <a:rPr lang="en-US" sz="1600">
                <a:solidFill>
                  <a:srgbClr val="43612D"/>
                </a:solidFill>
                <a:latin typeface="Poppins"/>
              </a:rPr>
              <a:t>Willson Financial was started by Jake and Ned Willson. Two college graduates with finance degrees. When Jake and Ned noticed the need for financial management services in their small town, they decided to open Willson Financial. </a:t>
            </a:r>
          </a:p>
          <a:p>
            <a:pPr>
              <a:lnSpc>
                <a:spcPts val="2240"/>
              </a:lnSpc>
            </a:pPr>
          </a:p>
          <a:p>
            <a:pPr>
              <a:lnSpc>
                <a:spcPts val="2240"/>
              </a:lnSpc>
            </a:pPr>
            <a:r>
              <a:rPr lang="en-US" sz="1600">
                <a:solidFill>
                  <a:srgbClr val="43612D"/>
                </a:solidFill>
                <a:latin typeface="Poppins"/>
              </a:rPr>
              <a:t>As the demand for Willson Financial grew, so did the business. Jake and Ned made sure they both obtained their CFA licenses and registered with the SEC. They also hired additional staff to ensure that Willson Financial followed all regulations set by the SEC.  The duo also hired a third party to help manage office things such as client appointments, office supplies, and other business needs. </a:t>
            </a:r>
          </a:p>
          <a:p>
            <a:pPr>
              <a:lnSpc>
                <a:spcPts val="2240"/>
              </a:lnSpc>
            </a:pPr>
          </a:p>
          <a:p>
            <a:pPr>
              <a:lnSpc>
                <a:spcPts val="2240"/>
              </a:lnSpc>
            </a:pPr>
            <a:r>
              <a:rPr lang="en-US" sz="1600">
                <a:solidFill>
                  <a:srgbClr val="43612D"/>
                </a:solidFill>
                <a:latin typeface="Poppins"/>
              </a:rPr>
              <a:t>Willson Financial has grown sufficiently since opening its doors, which has led the team to step back to evaluate the company. Jake and Ned want to evaluate: </a:t>
            </a:r>
          </a:p>
          <a:p>
            <a:pPr marL="345441" indent="-172721" lvl="1">
              <a:lnSpc>
                <a:spcPts val="2240"/>
              </a:lnSpc>
              <a:buFont typeface="Arial"/>
              <a:buChar char="•"/>
            </a:pPr>
            <a:r>
              <a:rPr lang="en-US" sz="1600">
                <a:solidFill>
                  <a:srgbClr val="43612D"/>
                </a:solidFill>
                <a:latin typeface="Poppins"/>
              </a:rPr>
              <a:t>Their client base</a:t>
            </a:r>
          </a:p>
          <a:p>
            <a:pPr marL="345441" indent="-172721" lvl="1">
              <a:lnSpc>
                <a:spcPts val="2240"/>
              </a:lnSpc>
              <a:buFont typeface="Arial"/>
              <a:buChar char="•"/>
            </a:pPr>
            <a:r>
              <a:rPr lang="en-US" sz="1600">
                <a:solidFill>
                  <a:srgbClr val="43612D"/>
                </a:solidFill>
                <a:latin typeface="Poppins"/>
              </a:rPr>
              <a:t>The amount of assets managed by their firm.</a:t>
            </a:r>
          </a:p>
          <a:p>
            <a:pPr marL="345441" indent="-172721" lvl="1">
              <a:lnSpc>
                <a:spcPts val="2240"/>
              </a:lnSpc>
              <a:buFont typeface="Arial"/>
              <a:buChar char="•"/>
            </a:pPr>
            <a:r>
              <a:rPr lang="en-US" sz="1600">
                <a:solidFill>
                  <a:srgbClr val="43612D"/>
                </a:solidFill>
                <a:latin typeface="Poppins"/>
              </a:rPr>
              <a:t>What is their trending growth in terms of customer retention, average assets managed, and customer growth. </a:t>
            </a:r>
          </a:p>
        </p:txBody>
      </p:sp>
      <p:sp>
        <p:nvSpPr>
          <p:cNvPr name="TextBox 7" id="7"/>
          <p:cNvSpPr txBox="true"/>
          <p:nvPr/>
        </p:nvSpPr>
        <p:spPr>
          <a:xfrm rot="0">
            <a:off x="10984960" y="380621"/>
            <a:ext cx="4094432" cy="552450"/>
          </a:xfrm>
          <a:prstGeom prst="rect">
            <a:avLst/>
          </a:prstGeom>
        </p:spPr>
        <p:txBody>
          <a:bodyPr anchor="t" rtlCol="false" tIns="0" lIns="0" bIns="0" rIns="0">
            <a:spAutoFit/>
          </a:bodyPr>
          <a:lstStyle/>
          <a:p>
            <a:pPr>
              <a:lnSpc>
                <a:spcPts val="4080"/>
              </a:lnSpc>
            </a:pPr>
            <a:r>
              <a:rPr lang="en-US" sz="3400" spc="170">
                <a:solidFill>
                  <a:srgbClr val="43612D"/>
                </a:solidFill>
                <a:latin typeface="Poppins"/>
              </a:rPr>
              <a:t>Case Study</a:t>
            </a:r>
          </a:p>
        </p:txBody>
      </p:sp>
      <p:grpSp>
        <p:nvGrpSpPr>
          <p:cNvPr name="Group 8" id="8"/>
          <p:cNvGrpSpPr/>
          <p:nvPr/>
        </p:nvGrpSpPr>
        <p:grpSpPr>
          <a:xfrm rot="0">
            <a:off x="17920153" y="2595562"/>
            <a:ext cx="539297" cy="3086100"/>
            <a:chOff x="0" y="0"/>
            <a:chExt cx="142037" cy="812800"/>
          </a:xfrm>
        </p:grpSpPr>
        <p:sp>
          <p:nvSpPr>
            <p:cNvPr name="Freeform 9" id="9"/>
            <p:cNvSpPr/>
            <p:nvPr/>
          </p:nvSpPr>
          <p:spPr>
            <a:xfrm flipH="false" flipV="false" rot="0">
              <a:off x="0" y="0"/>
              <a:ext cx="142037" cy="812800"/>
            </a:xfrm>
            <a:custGeom>
              <a:avLst/>
              <a:gdLst/>
              <a:ahLst/>
              <a:cxnLst/>
              <a:rect r="r" b="b" t="t" l="l"/>
              <a:pathLst>
                <a:path h="812800" w="142037">
                  <a:moveTo>
                    <a:pt x="0" y="0"/>
                  </a:moveTo>
                  <a:lnTo>
                    <a:pt x="142037" y="0"/>
                  </a:lnTo>
                  <a:lnTo>
                    <a:pt x="142037" y="812800"/>
                  </a:lnTo>
                  <a:lnTo>
                    <a:pt x="0" y="812800"/>
                  </a:lnTo>
                  <a:close/>
                </a:path>
              </a:pathLst>
            </a:custGeom>
            <a:solidFill>
              <a:srgbClr val="30332A"/>
            </a:solidFill>
          </p:spPr>
        </p:sp>
        <p:sp>
          <p:nvSpPr>
            <p:cNvPr name="TextBox 10" id="10"/>
            <p:cNvSpPr txBox="true"/>
            <p:nvPr/>
          </p:nvSpPr>
          <p:spPr>
            <a:xfrm>
              <a:off x="0" y="-66675"/>
              <a:ext cx="142037" cy="879475"/>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C6F58"/>
        </a:solidFill>
      </p:bgPr>
    </p:bg>
    <p:spTree>
      <p:nvGrpSpPr>
        <p:cNvPr id="1" name=""/>
        <p:cNvGrpSpPr/>
        <p:nvPr/>
      </p:nvGrpSpPr>
      <p:grpSpPr>
        <a:xfrm>
          <a:off x="0" y="0"/>
          <a:ext cx="0" cy="0"/>
          <a:chOff x="0" y="0"/>
          <a:chExt cx="0" cy="0"/>
        </a:xfrm>
      </p:grpSpPr>
      <p:grpSp>
        <p:nvGrpSpPr>
          <p:cNvPr name="Group 2" id="2"/>
          <p:cNvGrpSpPr/>
          <p:nvPr/>
        </p:nvGrpSpPr>
        <p:grpSpPr>
          <a:xfrm rot="0">
            <a:off x="-38100" y="3600450"/>
            <a:ext cx="518972" cy="3086100"/>
            <a:chOff x="0" y="0"/>
            <a:chExt cx="136684" cy="812800"/>
          </a:xfrm>
        </p:grpSpPr>
        <p:sp>
          <p:nvSpPr>
            <p:cNvPr name="Freeform 3" id="3"/>
            <p:cNvSpPr/>
            <p:nvPr/>
          </p:nvSpPr>
          <p:spPr>
            <a:xfrm flipH="false" flipV="false" rot="0">
              <a:off x="0" y="0"/>
              <a:ext cx="136684" cy="812800"/>
            </a:xfrm>
            <a:custGeom>
              <a:avLst/>
              <a:gdLst/>
              <a:ahLst/>
              <a:cxnLst/>
              <a:rect r="r" b="b" t="t" l="l"/>
              <a:pathLst>
                <a:path h="812800" w="136684">
                  <a:moveTo>
                    <a:pt x="0" y="0"/>
                  </a:moveTo>
                  <a:lnTo>
                    <a:pt x="136684" y="0"/>
                  </a:lnTo>
                  <a:lnTo>
                    <a:pt x="136684" y="812800"/>
                  </a:lnTo>
                  <a:lnTo>
                    <a:pt x="0" y="812800"/>
                  </a:lnTo>
                  <a:close/>
                </a:path>
              </a:pathLst>
            </a:custGeom>
            <a:solidFill>
              <a:srgbClr val="6C6F58"/>
            </a:solidFill>
          </p:spPr>
        </p:sp>
        <p:sp>
          <p:nvSpPr>
            <p:cNvPr name="TextBox 4" id="4"/>
            <p:cNvSpPr txBox="true"/>
            <p:nvPr/>
          </p:nvSpPr>
          <p:spPr>
            <a:xfrm>
              <a:off x="0" y="-66675"/>
              <a:ext cx="136684" cy="879475"/>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7464466" y="836798"/>
            <a:ext cx="9908841" cy="7779530"/>
          </a:xfrm>
          <a:custGeom>
            <a:avLst/>
            <a:gdLst/>
            <a:ahLst/>
            <a:cxnLst/>
            <a:rect r="r" b="b" t="t" l="l"/>
            <a:pathLst>
              <a:path h="7779530" w="9908841">
                <a:moveTo>
                  <a:pt x="0" y="0"/>
                </a:moveTo>
                <a:lnTo>
                  <a:pt x="9908841" y="0"/>
                </a:lnTo>
                <a:lnTo>
                  <a:pt x="9908841" y="7779530"/>
                </a:lnTo>
                <a:lnTo>
                  <a:pt x="0" y="7779530"/>
                </a:lnTo>
                <a:lnTo>
                  <a:pt x="0" y="0"/>
                </a:lnTo>
                <a:close/>
              </a:path>
            </a:pathLst>
          </a:custGeom>
          <a:blipFill>
            <a:blip r:embed="rId2"/>
            <a:stretch>
              <a:fillRect l="0" t="0" r="0" b="0"/>
            </a:stretch>
          </a:blipFill>
        </p:spPr>
      </p:sp>
      <p:sp>
        <p:nvSpPr>
          <p:cNvPr name="TextBox 6" id="6"/>
          <p:cNvSpPr txBox="true"/>
          <p:nvPr/>
        </p:nvSpPr>
        <p:spPr>
          <a:xfrm rot="0">
            <a:off x="584365" y="2929209"/>
            <a:ext cx="5596012" cy="5983604"/>
          </a:xfrm>
          <a:prstGeom prst="rect">
            <a:avLst/>
          </a:prstGeom>
        </p:spPr>
        <p:txBody>
          <a:bodyPr anchor="t" rtlCol="false" tIns="0" lIns="0" bIns="0" rIns="0">
            <a:spAutoFit/>
          </a:bodyPr>
          <a:lstStyle/>
          <a:p>
            <a:pPr>
              <a:lnSpc>
                <a:spcPts val="2520"/>
              </a:lnSpc>
            </a:pPr>
            <a:r>
              <a:rPr lang="en-US" sz="1800">
                <a:solidFill>
                  <a:srgbClr val="FFFFFF"/>
                </a:solidFill>
                <a:latin typeface="Poppins"/>
              </a:rPr>
              <a:t>Willson Financials' database contains three tables, Clients, Assets, and Transactions. </a:t>
            </a:r>
          </a:p>
          <a:p>
            <a:pPr>
              <a:lnSpc>
                <a:spcPts val="2520"/>
              </a:lnSpc>
            </a:pPr>
          </a:p>
          <a:p>
            <a:pPr>
              <a:lnSpc>
                <a:spcPts val="2520"/>
              </a:lnSpc>
            </a:pPr>
          </a:p>
          <a:p>
            <a:pPr>
              <a:lnSpc>
                <a:spcPts val="2520"/>
              </a:lnSpc>
            </a:pPr>
            <a:r>
              <a:rPr lang="en-US" sz="1800">
                <a:solidFill>
                  <a:srgbClr val="FFFFFF"/>
                </a:solidFill>
                <a:latin typeface="Poppins"/>
              </a:rPr>
              <a:t>For the Client table, we needed to have important, searchable information for each client such as their ID number, their name, phone number as well as when they started using Willson’s services.</a:t>
            </a:r>
          </a:p>
          <a:p>
            <a:pPr>
              <a:lnSpc>
                <a:spcPts val="2520"/>
              </a:lnSpc>
            </a:pPr>
          </a:p>
          <a:p>
            <a:pPr>
              <a:lnSpc>
                <a:spcPts val="2520"/>
              </a:lnSpc>
            </a:pPr>
          </a:p>
          <a:p>
            <a:pPr>
              <a:lnSpc>
                <a:spcPts val="2520"/>
              </a:lnSpc>
            </a:pPr>
            <a:r>
              <a:rPr lang="en-US" sz="1800">
                <a:solidFill>
                  <a:srgbClr val="FFFFFF"/>
                </a:solidFill>
                <a:latin typeface="Poppins"/>
              </a:rPr>
              <a:t>Our Transaction table needed to be linked to both of our Client table and our Assets table. To do this we set our client_id and asset_id as Foreign Keys. The Transaction table uses the transaction_id as the Primary Key.</a:t>
            </a:r>
          </a:p>
          <a:p>
            <a:pPr>
              <a:lnSpc>
                <a:spcPts val="2520"/>
              </a:lnSpc>
            </a:pPr>
          </a:p>
          <a:p>
            <a:pPr>
              <a:lnSpc>
                <a:spcPts val="2520"/>
              </a:lnSpc>
            </a:pPr>
          </a:p>
          <a:p>
            <a:pPr>
              <a:lnSpc>
                <a:spcPts val="2520"/>
              </a:lnSpc>
            </a:pPr>
          </a:p>
        </p:txBody>
      </p:sp>
      <p:grpSp>
        <p:nvGrpSpPr>
          <p:cNvPr name="Group 7" id="7"/>
          <p:cNvGrpSpPr/>
          <p:nvPr/>
        </p:nvGrpSpPr>
        <p:grpSpPr>
          <a:xfrm rot="0">
            <a:off x="814365" y="587744"/>
            <a:ext cx="5366013" cy="731764"/>
            <a:chOff x="0" y="0"/>
            <a:chExt cx="7154684" cy="975685"/>
          </a:xfrm>
        </p:grpSpPr>
        <p:sp>
          <p:nvSpPr>
            <p:cNvPr name="Freeform 8" id="8"/>
            <p:cNvSpPr/>
            <p:nvPr/>
          </p:nvSpPr>
          <p:spPr>
            <a:xfrm flipH="false" flipV="false" rot="0">
              <a:off x="0" y="0"/>
              <a:ext cx="975685" cy="975685"/>
            </a:xfrm>
            <a:custGeom>
              <a:avLst/>
              <a:gdLst/>
              <a:ahLst/>
              <a:cxnLst/>
              <a:rect r="r" b="b" t="t" l="l"/>
              <a:pathLst>
                <a:path h="975685" w="975685">
                  <a:moveTo>
                    <a:pt x="0" y="0"/>
                  </a:moveTo>
                  <a:lnTo>
                    <a:pt x="975685" y="0"/>
                  </a:lnTo>
                  <a:lnTo>
                    <a:pt x="975685" y="975685"/>
                  </a:lnTo>
                  <a:lnTo>
                    <a:pt x="0" y="9756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072087" y="147002"/>
              <a:ext cx="6082597" cy="653106"/>
            </a:xfrm>
            <a:prstGeom prst="rect">
              <a:avLst/>
            </a:prstGeom>
          </p:spPr>
          <p:txBody>
            <a:bodyPr anchor="t" rtlCol="false" tIns="0" lIns="0" bIns="0" rIns="0">
              <a:spAutoFit/>
            </a:bodyPr>
            <a:lstStyle/>
            <a:p>
              <a:pPr>
                <a:lnSpc>
                  <a:spcPts val="3688"/>
                </a:lnSpc>
              </a:pPr>
              <a:r>
                <a:rPr lang="en-US" sz="3073">
                  <a:solidFill>
                    <a:srgbClr val="FFFFFF"/>
                  </a:solidFill>
                  <a:latin typeface="Poppins"/>
                </a:rPr>
                <a:t>WILLSON FINANCIAL</a:t>
              </a:r>
            </a:p>
          </p:txBody>
        </p:sp>
      </p:grpSp>
      <p:sp>
        <p:nvSpPr>
          <p:cNvPr name="TextBox 10" id="10"/>
          <p:cNvSpPr txBox="true"/>
          <p:nvPr/>
        </p:nvSpPr>
        <p:spPr>
          <a:xfrm rot="0">
            <a:off x="2042980" y="1271883"/>
            <a:ext cx="2321620" cy="1113156"/>
          </a:xfrm>
          <a:prstGeom prst="rect">
            <a:avLst/>
          </a:prstGeom>
        </p:spPr>
        <p:txBody>
          <a:bodyPr anchor="t" rtlCol="false" tIns="0" lIns="0" bIns="0" rIns="0">
            <a:spAutoFit/>
          </a:bodyPr>
          <a:lstStyle/>
          <a:p>
            <a:pPr algn="ctr">
              <a:lnSpc>
                <a:spcPts val="8260"/>
              </a:lnSpc>
            </a:pPr>
            <a:r>
              <a:rPr lang="en-US" sz="7000">
                <a:solidFill>
                  <a:srgbClr val="FFFFFF"/>
                </a:solidFill>
                <a:latin typeface="Poppins Ultra-Bold"/>
              </a:rPr>
              <a:t>ERD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5694D"/>
        </a:solidFill>
      </p:bgPr>
    </p:bg>
    <p:spTree>
      <p:nvGrpSpPr>
        <p:cNvPr id="1" name=""/>
        <p:cNvGrpSpPr/>
        <p:nvPr/>
      </p:nvGrpSpPr>
      <p:grpSpPr>
        <a:xfrm>
          <a:off x="0" y="0"/>
          <a:ext cx="0" cy="0"/>
          <a:chOff x="0" y="0"/>
          <a:chExt cx="0" cy="0"/>
        </a:xfrm>
      </p:grpSpPr>
      <p:grpSp>
        <p:nvGrpSpPr>
          <p:cNvPr name="Group 2" id="2"/>
          <p:cNvGrpSpPr/>
          <p:nvPr/>
        </p:nvGrpSpPr>
        <p:grpSpPr>
          <a:xfrm rot="0">
            <a:off x="1363266" y="2087959"/>
            <a:ext cx="15733099" cy="7537758"/>
            <a:chOff x="0" y="0"/>
            <a:chExt cx="4143697" cy="1985253"/>
          </a:xfrm>
        </p:grpSpPr>
        <p:sp>
          <p:nvSpPr>
            <p:cNvPr name="Freeform 3" id="3"/>
            <p:cNvSpPr/>
            <p:nvPr/>
          </p:nvSpPr>
          <p:spPr>
            <a:xfrm flipH="false" flipV="false" rot="0">
              <a:off x="0" y="0"/>
              <a:ext cx="4143697" cy="1985253"/>
            </a:xfrm>
            <a:custGeom>
              <a:avLst/>
              <a:gdLst/>
              <a:ahLst/>
              <a:cxnLst/>
              <a:rect r="r" b="b" t="t" l="l"/>
              <a:pathLst>
                <a:path h="1985253" w="4143697">
                  <a:moveTo>
                    <a:pt x="0" y="0"/>
                  </a:moveTo>
                  <a:lnTo>
                    <a:pt x="4143697" y="0"/>
                  </a:lnTo>
                  <a:lnTo>
                    <a:pt x="4143697" y="1985253"/>
                  </a:lnTo>
                  <a:lnTo>
                    <a:pt x="0" y="1985253"/>
                  </a:lnTo>
                  <a:close/>
                </a:path>
              </a:pathLst>
            </a:custGeom>
            <a:solidFill>
              <a:srgbClr val="FFFFFF"/>
            </a:solidFill>
          </p:spPr>
        </p:sp>
        <p:sp>
          <p:nvSpPr>
            <p:cNvPr name="TextBox 4" id="4"/>
            <p:cNvSpPr txBox="true"/>
            <p:nvPr/>
          </p:nvSpPr>
          <p:spPr>
            <a:xfrm>
              <a:off x="0" y="-66675"/>
              <a:ext cx="4143697" cy="2051928"/>
            </a:xfrm>
            <a:prstGeom prst="rect">
              <a:avLst/>
            </a:prstGeom>
          </p:spPr>
          <p:txBody>
            <a:bodyPr anchor="ctr" rtlCol="false" tIns="50800" lIns="50800" bIns="50800" rIns="50800"/>
            <a:lstStyle/>
            <a:p>
              <a:pPr algn="ctr">
                <a:lnSpc>
                  <a:spcPts val="3360"/>
                </a:lnSpc>
              </a:pPr>
            </a:p>
          </p:txBody>
        </p:sp>
      </p:grpSp>
      <p:sp>
        <p:nvSpPr>
          <p:cNvPr name="TextBox 5" id="5"/>
          <p:cNvSpPr txBox="true"/>
          <p:nvPr/>
        </p:nvSpPr>
        <p:spPr>
          <a:xfrm rot="0">
            <a:off x="4794999" y="613574"/>
            <a:ext cx="8124865" cy="1113156"/>
          </a:xfrm>
          <a:prstGeom prst="rect">
            <a:avLst/>
          </a:prstGeom>
        </p:spPr>
        <p:txBody>
          <a:bodyPr anchor="t" rtlCol="false" tIns="0" lIns="0" bIns="0" rIns="0">
            <a:spAutoFit/>
          </a:bodyPr>
          <a:lstStyle/>
          <a:p>
            <a:pPr algn="ctr">
              <a:lnSpc>
                <a:spcPts val="8260"/>
              </a:lnSpc>
            </a:pPr>
            <a:r>
              <a:rPr lang="en-US" sz="7000">
                <a:solidFill>
                  <a:srgbClr val="FFFFFF"/>
                </a:solidFill>
                <a:latin typeface="Poppins Ultra-Bold"/>
              </a:rPr>
              <a:t>ASSETS TABLE</a:t>
            </a:r>
          </a:p>
        </p:txBody>
      </p:sp>
      <p:sp>
        <p:nvSpPr>
          <p:cNvPr name="Freeform 6" id="6"/>
          <p:cNvSpPr/>
          <p:nvPr/>
        </p:nvSpPr>
        <p:spPr>
          <a:xfrm flipH="false" flipV="false" rot="0">
            <a:off x="4977530" y="2195285"/>
            <a:ext cx="7449634" cy="6876585"/>
          </a:xfrm>
          <a:custGeom>
            <a:avLst/>
            <a:gdLst/>
            <a:ahLst/>
            <a:cxnLst/>
            <a:rect r="r" b="b" t="t" l="l"/>
            <a:pathLst>
              <a:path h="6876585" w="7449634">
                <a:moveTo>
                  <a:pt x="0" y="0"/>
                </a:moveTo>
                <a:lnTo>
                  <a:pt x="7449634" y="0"/>
                </a:lnTo>
                <a:lnTo>
                  <a:pt x="7449634" y="6876586"/>
                </a:lnTo>
                <a:lnTo>
                  <a:pt x="0" y="6876586"/>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5694D"/>
        </a:solidFill>
      </p:bgPr>
    </p:bg>
    <p:spTree>
      <p:nvGrpSpPr>
        <p:cNvPr id="1" name=""/>
        <p:cNvGrpSpPr/>
        <p:nvPr/>
      </p:nvGrpSpPr>
      <p:grpSpPr>
        <a:xfrm>
          <a:off x="0" y="0"/>
          <a:ext cx="0" cy="0"/>
          <a:chOff x="0" y="0"/>
          <a:chExt cx="0" cy="0"/>
        </a:xfrm>
      </p:grpSpPr>
      <p:grpSp>
        <p:nvGrpSpPr>
          <p:cNvPr name="Group 2" id="2"/>
          <p:cNvGrpSpPr/>
          <p:nvPr/>
        </p:nvGrpSpPr>
        <p:grpSpPr>
          <a:xfrm rot="0">
            <a:off x="483661" y="2034325"/>
            <a:ext cx="17181228" cy="7720115"/>
            <a:chOff x="0" y="0"/>
            <a:chExt cx="4525097" cy="2033281"/>
          </a:xfrm>
        </p:grpSpPr>
        <p:sp>
          <p:nvSpPr>
            <p:cNvPr name="Freeform 3" id="3"/>
            <p:cNvSpPr/>
            <p:nvPr/>
          </p:nvSpPr>
          <p:spPr>
            <a:xfrm flipH="false" flipV="false" rot="0">
              <a:off x="0" y="0"/>
              <a:ext cx="4525097" cy="2033281"/>
            </a:xfrm>
            <a:custGeom>
              <a:avLst/>
              <a:gdLst/>
              <a:ahLst/>
              <a:cxnLst/>
              <a:rect r="r" b="b" t="t" l="l"/>
              <a:pathLst>
                <a:path h="2033281" w="4525097">
                  <a:moveTo>
                    <a:pt x="0" y="0"/>
                  </a:moveTo>
                  <a:lnTo>
                    <a:pt x="4525097" y="0"/>
                  </a:lnTo>
                  <a:lnTo>
                    <a:pt x="4525097" y="2033281"/>
                  </a:lnTo>
                  <a:lnTo>
                    <a:pt x="0" y="2033281"/>
                  </a:lnTo>
                  <a:close/>
                </a:path>
              </a:pathLst>
            </a:custGeom>
            <a:solidFill>
              <a:srgbClr val="FFFFFF"/>
            </a:solidFill>
          </p:spPr>
        </p:sp>
        <p:sp>
          <p:nvSpPr>
            <p:cNvPr name="TextBox 4" id="4"/>
            <p:cNvSpPr txBox="true"/>
            <p:nvPr/>
          </p:nvSpPr>
          <p:spPr>
            <a:xfrm>
              <a:off x="0" y="-66675"/>
              <a:ext cx="4525097" cy="2099956"/>
            </a:xfrm>
            <a:prstGeom prst="rect">
              <a:avLst/>
            </a:prstGeom>
          </p:spPr>
          <p:txBody>
            <a:bodyPr anchor="ctr" rtlCol="false" tIns="50800" lIns="50800" bIns="50800" rIns="50800"/>
            <a:lstStyle/>
            <a:p>
              <a:pPr algn="ctr">
                <a:lnSpc>
                  <a:spcPts val="3360"/>
                </a:lnSpc>
              </a:pPr>
            </a:p>
          </p:txBody>
        </p:sp>
      </p:grpSp>
      <p:sp>
        <p:nvSpPr>
          <p:cNvPr name="TextBox 5" id="5"/>
          <p:cNvSpPr txBox="true"/>
          <p:nvPr/>
        </p:nvSpPr>
        <p:spPr>
          <a:xfrm rot="0">
            <a:off x="4794999" y="613574"/>
            <a:ext cx="8124865" cy="1113156"/>
          </a:xfrm>
          <a:prstGeom prst="rect">
            <a:avLst/>
          </a:prstGeom>
        </p:spPr>
        <p:txBody>
          <a:bodyPr anchor="t" rtlCol="false" tIns="0" lIns="0" bIns="0" rIns="0">
            <a:spAutoFit/>
          </a:bodyPr>
          <a:lstStyle/>
          <a:p>
            <a:pPr algn="ctr">
              <a:lnSpc>
                <a:spcPts val="8260"/>
              </a:lnSpc>
            </a:pPr>
            <a:r>
              <a:rPr lang="en-US" sz="7000">
                <a:solidFill>
                  <a:srgbClr val="FFFFFF"/>
                </a:solidFill>
                <a:latin typeface="Poppins Ultra-Bold"/>
              </a:rPr>
              <a:t>CLIENTS TABLE</a:t>
            </a:r>
          </a:p>
        </p:txBody>
      </p:sp>
      <p:sp>
        <p:nvSpPr>
          <p:cNvPr name="Freeform 6" id="6"/>
          <p:cNvSpPr/>
          <p:nvPr/>
        </p:nvSpPr>
        <p:spPr>
          <a:xfrm flipH="false" flipV="false" rot="0">
            <a:off x="827129" y="3796667"/>
            <a:ext cx="16494293" cy="3527174"/>
          </a:xfrm>
          <a:custGeom>
            <a:avLst/>
            <a:gdLst/>
            <a:ahLst/>
            <a:cxnLst/>
            <a:rect r="r" b="b" t="t" l="l"/>
            <a:pathLst>
              <a:path h="3527174" w="16494293">
                <a:moveTo>
                  <a:pt x="0" y="0"/>
                </a:moveTo>
                <a:lnTo>
                  <a:pt x="16494293" y="0"/>
                </a:lnTo>
                <a:lnTo>
                  <a:pt x="16494293" y="3527173"/>
                </a:lnTo>
                <a:lnTo>
                  <a:pt x="0" y="3527173"/>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5694D"/>
        </a:solidFill>
      </p:bgPr>
    </p:bg>
    <p:spTree>
      <p:nvGrpSpPr>
        <p:cNvPr id="1" name=""/>
        <p:cNvGrpSpPr/>
        <p:nvPr/>
      </p:nvGrpSpPr>
      <p:grpSpPr>
        <a:xfrm>
          <a:off x="0" y="0"/>
          <a:ext cx="0" cy="0"/>
          <a:chOff x="0" y="0"/>
          <a:chExt cx="0" cy="0"/>
        </a:xfrm>
      </p:grpSpPr>
      <p:grpSp>
        <p:nvGrpSpPr>
          <p:cNvPr name="Group 2" id="2"/>
          <p:cNvGrpSpPr/>
          <p:nvPr/>
        </p:nvGrpSpPr>
        <p:grpSpPr>
          <a:xfrm rot="0">
            <a:off x="483661" y="2034325"/>
            <a:ext cx="17181228" cy="7720115"/>
            <a:chOff x="0" y="0"/>
            <a:chExt cx="4525097" cy="2033281"/>
          </a:xfrm>
        </p:grpSpPr>
        <p:sp>
          <p:nvSpPr>
            <p:cNvPr name="Freeform 3" id="3"/>
            <p:cNvSpPr/>
            <p:nvPr/>
          </p:nvSpPr>
          <p:spPr>
            <a:xfrm flipH="false" flipV="false" rot="0">
              <a:off x="0" y="0"/>
              <a:ext cx="4525097" cy="2033281"/>
            </a:xfrm>
            <a:custGeom>
              <a:avLst/>
              <a:gdLst/>
              <a:ahLst/>
              <a:cxnLst/>
              <a:rect r="r" b="b" t="t" l="l"/>
              <a:pathLst>
                <a:path h="2033281" w="4525097">
                  <a:moveTo>
                    <a:pt x="0" y="0"/>
                  </a:moveTo>
                  <a:lnTo>
                    <a:pt x="4525097" y="0"/>
                  </a:lnTo>
                  <a:lnTo>
                    <a:pt x="4525097" y="2033281"/>
                  </a:lnTo>
                  <a:lnTo>
                    <a:pt x="0" y="2033281"/>
                  </a:lnTo>
                  <a:close/>
                </a:path>
              </a:pathLst>
            </a:custGeom>
            <a:solidFill>
              <a:srgbClr val="FFFFFF"/>
            </a:solidFill>
          </p:spPr>
        </p:sp>
        <p:sp>
          <p:nvSpPr>
            <p:cNvPr name="TextBox 4" id="4"/>
            <p:cNvSpPr txBox="true"/>
            <p:nvPr/>
          </p:nvSpPr>
          <p:spPr>
            <a:xfrm>
              <a:off x="0" y="-66675"/>
              <a:ext cx="4525097" cy="2099956"/>
            </a:xfrm>
            <a:prstGeom prst="rect">
              <a:avLst/>
            </a:prstGeom>
          </p:spPr>
          <p:txBody>
            <a:bodyPr anchor="ctr" rtlCol="false" tIns="50800" lIns="50800" bIns="50800" rIns="50800"/>
            <a:lstStyle/>
            <a:p>
              <a:pPr algn="ctr">
                <a:lnSpc>
                  <a:spcPts val="3360"/>
                </a:lnSpc>
              </a:pPr>
            </a:p>
          </p:txBody>
        </p:sp>
      </p:grpSp>
      <p:sp>
        <p:nvSpPr>
          <p:cNvPr name="TextBox 5" id="5"/>
          <p:cNvSpPr txBox="true"/>
          <p:nvPr/>
        </p:nvSpPr>
        <p:spPr>
          <a:xfrm rot="0">
            <a:off x="3563713" y="624301"/>
            <a:ext cx="11021125" cy="1113156"/>
          </a:xfrm>
          <a:prstGeom prst="rect">
            <a:avLst/>
          </a:prstGeom>
        </p:spPr>
        <p:txBody>
          <a:bodyPr anchor="t" rtlCol="false" tIns="0" lIns="0" bIns="0" rIns="0">
            <a:spAutoFit/>
          </a:bodyPr>
          <a:lstStyle/>
          <a:p>
            <a:pPr algn="ctr">
              <a:lnSpc>
                <a:spcPts val="8260"/>
              </a:lnSpc>
            </a:pPr>
            <a:r>
              <a:rPr lang="en-US" sz="7000">
                <a:solidFill>
                  <a:srgbClr val="FFFFFF"/>
                </a:solidFill>
                <a:latin typeface="Poppins Ultra-Bold"/>
              </a:rPr>
              <a:t>TRANSACTIONS TABLE</a:t>
            </a:r>
          </a:p>
        </p:txBody>
      </p:sp>
      <p:sp>
        <p:nvSpPr>
          <p:cNvPr name="Freeform 6" id="6"/>
          <p:cNvSpPr/>
          <p:nvPr/>
        </p:nvSpPr>
        <p:spPr>
          <a:xfrm flipH="false" flipV="false" rot="0">
            <a:off x="2735880" y="2106999"/>
            <a:ext cx="11747187" cy="7574766"/>
          </a:xfrm>
          <a:custGeom>
            <a:avLst/>
            <a:gdLst/>
            <a:ahLst/>
            <a:cxnLst/>
            <a:rect r="r" b="b" t="t" l="l"/>
            <a:pathLst>
              <a:path h="7574766" w="11747187">
                <a:moveTo>
                  <a:pt x="0" y="0"/>
                </a:moveTo>
                <a:lnTo>
                  <a:pt x="11747188" y="0"/>
                </a:lnTo>
                <a:lnTo>
                  <a:pt x="11747188" y="7574766"/>
                </a:lnTo>
                <a:lnTo>
                  <a:pt x="0" y="7574766"/>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97961"/>
        </a:solidFill>
      </p:bgPr>
    </p:bg>
    <p:spTree>
      <p:nvGrpSpPr>
        <p:cNvPr id="1" name=""/>
        <p:cNvGrpSpPr/>
        <p:nvPr/>
      </p:nvGrpSpPr>
      <p:grpSpPr>
        <a:xfrm>
          <a:off x="0" y="0"/>
          <a:ext cx="0" cy="0"/>
          <a:chOff x="0" y="0"/>
          <a:chExt cx="0" cy="0"/>
        </a:xfrm>
      </p:grpSpPr>
      <p:grpSp>
        <p:nvGrpSpPr>
          <p:cNvPr name="Group 2" id="2"/>
          <p:cNvGrpSpPr/>
          <p:nvPr/>
        </p:nvGrpSpPr>
        <p:grpSpPr>
          <a:xfrm rot="0">
            <a:off x="-215447" y="3242628"/>
            <a:ext cx="18674897" cy="311806"/>
            <a:chOff x="0" y="0"/>
            <a:chExt cx="4918491" cy="82122"/>
          </a:xfrm>
        </p:grpSpPr>
        <p:sp>
          <p:nvSpPr>
            <p:cNvPr name="Freeform 3" id="3"/>
            <p:cNvSpPr/>
            <p:nvPr/>
          </p:nvSpPr>
          <p:spPr>
            <a:xfrm flipH="false" flipV="false" rot="0">
              <a:off x="0" y="0"/>
              <a:ext cx="4918491" cy="82122"/>
            </a:xfrm>
            <a:custGeom>
              <a:avLst/>
              <a:gdLst/>
              <a:ahLst/>
              <a:cxnLst/>
              <a:rect r="r" b="b" t="t" l="l"/>
              <a:pathLst>
                <a:path h="82122" w="4918491">
                  <a:moveTo>
                    <a:pt x="0" y="0"/>
                  </a:moveTo>
                  <a:lnTo>
                    <a:pt x="4918491" y="0"/>
                  </a:lnTo>
                  <a:lnTo>
                    <a:pt x="4918491" y="82122"/>
                  </a:lnTo>
                  <a:lnTo>
                    <a:pt x="0" y="82122"/>
                  </a:lnTo>
                  <a:close/>
                </a:path>
              </a:pathLst>
            </a:custGeom>
            <a:solidFill>
              <a:srgbClr val="FFFFFF"/>
            </a:solidFill>
          </p:spPr>
        </p:sp>
        <p:sp>
          <p:nvSpPr>
            <p:cNvPr name="TextBox 4" id="4"/>
            <p:cNvSpPr txBox="true"/>
            <p:nvPr/>
          </p:nvSpPr>
          <p:spPr>
            <a:xfrm>
              <a:off x="0" y="-66675"/>
              <a:ext cx="4918491" cy="148797"/>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0" y="183227"/>
            <a:ext cx="18288000" cy="2838442"/>
          </a:xfrm>
          <a:custGeom>
            <a:avLst/>
            <a:gdLst/>
            <a:ahLst/>
            <a:cxnLst/>
            <a:rect r="r" b="b" t="t" l="l"/>
            <a:pathLst>
              <a:path h="2838442" w="18288000">
                <a:moveTo>
                  <a:pt x="0" y="0"/>
                </a:moveTo>
                <a:lnTo>
                  <a:pt x="18288000" y="0"/>
                </a:lnTo>
                <a:lnTo>
                  <a:pt x="18288000" y="2838442"/>
                </a:lnTo>
                <a:lnTo>
                  <a:pt x="0" y="2838442"/>
                </a:lnTo>
                <a:lnTo>
                  <a:pt x="0" y="0"/>
                </a:lnTo>
                <a:close/>
              </a:path>
            </a:pathLst>
          </a:custGeom>
          <a:blipFill>
            <a:blip r:embed="rId2"/>
            <a:stretch>
              <a:fillRect l="0" t="-149078" r="0" b="-180990"/>
            </a:stretch>
          </a:blipFill>
        </p:spPr>
      </p:sp>
      <p:grpSp>
        <p:nvGrpSpPr>
          <p:cNvPr name="Group 6" id="6"/>
          <p:cNvGrpSpPr/>
          <p:nvPr/>
        </p:nvGrpSpPr>
        <p:grpSpPr>
          <a:xfrm rot="0">
            <a:off x="1209112" y="2558338"/>
            <a:ext cx="15869775" cy="7182975"/>
            <a:chOff x="0" y="0"/>
            <a:chExt cx="1675526" cy="758376"/>
          </a:xfrm>
        </p:grpSpPr>
        <p:sp>
          <p:nvSpPr>
            <p:cNvPr name="Freeform 7" id="7"/>
            <p:cNvSpPr/>
            <p:nvPr/>
          </p:nvSpPr>
          <p:spPr>
            <a:xfrm flipH="false" flipV="false" rot="0">
              <a:off x="0" y="0"/>
              <a:ext cx="1675526" cy="758376"/>
            </a:xfrm>
            <a:custGeom>
              <a:avLst/>
              <a:gdLst/>
              <a:ahLst/>
              <a:cxnLst/>
              <a:rect r="r" b="b" t="t" l="l"/>
              <a:pathLst>
                <a:path h="758376" w="1675526">
                  <a:moveTo>
                    <a:pt x="1585607" y="758376"/>
                  </a:moveTo>
                  <a:lnTo>
                    <a:pt x="63500" y="758376"/>
                  </a:lnTo>
                  <a:cubicBezTo>
                    <a:pt x="28448" y="758376"/>
                    <a:pt x="0" y="729928"/>
                    <a:pt x="0" y="692637"/>
                  </a:cubicBezTo>
                  <a:lnTo>
                    <a:pt x="0" y="63500"/>
                  </a:lnTo>
                  <a:cubicBezTo>
                    <a:pt x="0" y="28448"/>
                    <a:pt x="28448" y="0"/>
                    <a:pt x="63500" y="0"/>
                  </a:cubicBezTo>
                  <a:lnTo>
                    <a:pt x="1585607" y="0"/>
                  </a:lnTo>
                  <a:cubicBezTo>
                    <a:pt x="1647078" y="0"/>
                    <a:pt x="1675526" y="28448"/>
                    <a:pt x="1675526" y="63500"/>
                  </a:cubicBezTo>
                  <a:lnTo>
                    <a:pt x="1675526" y="692637"/>
                  </a:lnTo>
                  <a:cubicBezTo>
                    <a:pt x="1675526" y="729928"/>
                    <a:pt x="1647078" y="758376"/>
                    <a:pt x="1585607" y="758376"/>
                  </a:cubicBezTo>
                  <a:close/>
                </a:path>
              </a:pathLst>
            </a:custGeom>
            <a:solidFill>
              <a:srgbClr val="FFFFFF"/>
            </a:solidFill>
          </p:spPr>
        </p:sp>
      </p:grpSp>
      <p:grpSp>
        <p:nvGrpSpPr>
          <p:cNvPr name="Group 8" id="8"/>
          <p:cNvGrpSpPr/>
          <p:nvPr/>
        </p:nvGrpSpPr>
        <p:grpSpPr>
          <a:xfrm rot="0">
            <a:off x="2776274" y="4620600"/>
            <a:ext cx="12735451" cy="4447200"/>
            <a:chOff x="0" y="0"/>
            <a:chExt cx="16980602" cy="5929600"/>
          </a:xfrm>
        </p:grpSpPr>
        <p:grpSp>
          <p:nvGrpSpPr>
            <p:cNvPr name="Group 9" id="9"/>
            <p:cNvGrpSpPr/>
            <p:nvPr/>
          </p:nvGrpSpPr>
          <p:grpSpPr>
            <a:xfrm rot="0">
              <a:off x="0" y="797300"/>
              <a:ext cx="5132300" cy="5132300"/>
              <a:chOff x="0" y="0"/>
              <a:chExt cx="406400" cy="406400"/>
            </a:xfrm>
          </p:grpSpPr>
          <p:sp>
            <p:nvSpPr>
              <p:cNvPr name="Freeform 10" id="10"/>
              <p:cNvSpPr/>
              <p:nvPr/>
            </p:nvSpPr>
            <p:spPr>
              <a:xfrm flipH="false" flipV="false" rot="0">
                <a:off x="0" y="0"/>
                <a:ext cx="406400" cy="406400"/>
              </a:xfrm>
              <a:custGeom>
                <a:avLst/>
                <a:gdLst/>
                <a:ahLst/>
                <a:cxnLst/>
                <a:rect r="r" b="b" t="t" l="l"/>
                <a:pathLst>
                  <a:path h="406400" w="406400">
                    <a:moveTo>
                      <a:pt x="342900" y="406400"/>
                    </a:moveTo>
                    <a:lnTo>
                      <a:pt x="63500" y="406400"/>
                    </a:lnTo>
                    <a:cubicBezTo>
                      <a:pt x="28448" y="406400"/>
                      <a:pt x="0" y="377952"/>
                      <a:pt x="0" y="342900"/>
                    </a:cubicBezTo>
                    <a:lnTo>
                      <a:pt x="0" y="63500"/>
                    </a:lnTo>
                    <a:cubicBezTo>
                      <a:pt x="0" y="28448"/>
                      <a:pt x="28448" y="0"/>
                      <a:pt x="63500" y="0"/>
                    </a:cubicBezTo>
                    <a:lnTo>
                      <a:pt x="342900" y="0"/>
                    </a:lnTo>
                    <a:cubicBezTo>
                      <a:pt x="377952" y="0"/>
                      <a:pt x="406400" y="28448"/>
                      <a:pt x="406400" y="63500"/>
                    </a:cubicBezTo>
                    <a:lnTo>
                      <a:pt x="406400" y="342900"/>
                    </a:lnTo>
                    <a:cubicBezTo>
                      <a:pt x="406400" y="377952"/>
                      <a:pt x="377952" y="406400"/>
                      <a:pt x="342900" y="406400"/>
                    </a:cubicBezTo>
                    <a:close/>
                  </a:path>
                </a:pathLst>
              </a:custGeom>
              <a:solidFill>
                <a:srgbClr val="797961"/>
              </a:solidFill>
            </p:spPr>
          </p:sp>
        </p:grpSp>
        <p:grpSp>
          <p:nvGrpSpPr>
            <p:cNvPr name="Group 11" id="11"/>
            <p:cNvGrpSpPr/>
            <p:nvPr/>
          </p:nvGrpSpPr>
          <p:grpSpPr>
            <a:xfrm rot="0">
              <a:off x="1530350" y="0"/>
              <a:ext cx="2071600" cy="1665200"/>
              <a:chOff x="0" y="0"/>
              <a:chExt cx="406400" cy="326674"/>
            </a:xfrm>
          </p:grpSpPr>
          <p:sp>
            <p:nvSpPr>
              <p:cNvPr name="Freeform 12" id="12"/>
              <p:cNvSpPr/>
              <p:nvPr/>
            </p:nvSpPr>
            <p:spPr>
              <a:xfrm flipH="false" flipV="false" rot="0">
                <a:off x="0" y="0"/>
                <a:ext cx="406400" cy="326674"/>
              </a:xfrm>
              <a:custGeom>
                <a:avLst/>
                <a:gdLst/>
                <a:ahLst/>
                <a:cxnLst/>
                <a:rect r="r" b="b" t="t" l="l"/>
                <a:pathLst>
                  <a:path h="326674" w="406400">
                    <a:moveTo>
                      <a:pt x="342900" y="326674"/>
                    </a:moveTo>
                    <a:lnTo>
                      <a:pt x="63500" y="326674"/>
                    </a:lnTo>
                    <a:cubicBezTo>
                      <a:pt x="28448" y="326674"/>
                      <a:pt x="0" y="298226"/>
                      <a:pt x="0" y="263681"/>
                    </a:cubicBezTo>
                    <a:lnTo>
                      <a:pt x="0" y="63500"/>
                    </a:lnTo>
                    <a:cubicBezTo>
                      <a:pt x="0" y="28448"/>
                      <a:pt x="28448" y="0"/>
                      <a:pt x="63500" y="0"/>
                    </a:cubicBezTo>
                    <a:lnTo>
                      <a:pt x="342900" y="0"/>
                    </a:lnTo>
                    <a:cubicBezTo>
                      <a:pt x="377952" y="0"/>
                      <a:pt x="406400" y="28448"/>
                      <a:pt x="406400" y="63500"/>
                    </a:cubicBezTo>
                    <a:lnTo>
                      <a:pt x="406400" y="263681"/>
                    </a:lnTo>
                    <a:cubicBezTo>
                      <a:pt x="406400" y="298226"/>
                      <a:pt x="377952" y="326674"/>
                      <a:pt x="342900" y="326674"/>
                    </a:cubicBezTo>
                    <a:close/>
                  </a:path>
                </a:pathLst>
              </a:custGeom>
              <a:solidFill>
                <a:srgbClr val="65694D"/>
              </a:solidFill>
            </p:spPr>
          </p:sp>
        </p:grpSp>
        <p:sp>
          <p:nvSpPr>
            <p:cNvPr name="TextBox 13" id="13"/>
            <p:cNvSpPr txBox="true"/>
            <p:nvPr/>
          </p:nvSpPr>
          <p:spPr>
            <a:xfrm rot="0">
              <a:off x="396593" y="1908405"/>
              <a:ext cx="4339114" cy="544194"/>
            </a:xfrm>
            <a:prstGeom prst="rect">
              <a:avLst/>
            </a:prstGeom>
          </p:spPr>
          <p:txBody>
            <a:bodyPr anchor="t" rtlCol="false" tIns="0" lIns="0" bIns="0" rIns="0">
              <a:spAutoFit/>
            </a:bodyPr>
            <a:lstStyle/>
            <a:p>
              <a:pPr algn="ctr">
                <a:lnSpc>
                  <a:spcPts val="3360"/>
                </a:lnSpc>
              </a:pPr>
              <a:r>
                <a:rPr lang="en-US" sz="2400">
                  <a:solidFill>
                    <a:srgbClr val="FFFFFF"/>
                  </a:solidFill>
                  <a:latin typeface="Poppins Bold"/>
                </a:rPr>
                <a:t>Average Assets</a:t>
              </a:r>
            </a:p>
          </p:txBody>
        </p:sp>
        <p:sp>
          <p:nvSpPr>
            <p:cNvPr name="TextBox 14" id="14"/>
            <p:cNvSpPr txBox="true"/>
            <p:nvPr/>
          </p:nvSpPr>
          <p:spPr>
            <a:xfrm rot="0">
              <a:off x="314671" y="2824074"/>
              <a:ext cx="4502959" cy="1098338"/>
            </a:xfrm>
            <a:prstGeom prst="rect">
              <a:avLst/>
            </a:prstGeom>
          </p:spPr>
          <p:txBody>
            <a:bodyPr anchor="t" rtlCol="false" tIns="0" lIns="0" bIns="0" rIns="0">
              <a:spAutoFit/>
            </a:bodyPr>
            <a:lstStyle/>
            <a:p>
              <a:pPr algn="ctr">
                <a:lnSpc>
                  <a:spcPts val="2239"/>
                </a:lnSpc>
              </a:pPr>
              <a:r>
                <a:rPr lang="en-US" sz="1599">
                  <a:solidFill>
                    <a:srgbClr val="FFFFFF"/>
                  </a:solidFill>
                  <a:latin typeface="Poppins"/>
                </a:rPr>
                <a:t>This report will show Willson Financial the average number of assets they currently manage.</a:t>
              </a:r>
            </a:p>
          </p:txBody>
        </p:sp>
        <p:grpSp>
          <p:nvGrpSpPr>
            <p:cNvPr name="Group 15" id="15"/>
            <p:cNvGrpSpPr/>
            <p:nvPr/>
          </p:nvGrpSpPr>
          <p:grpSpPr>
            <a:xfrm rot="0">
              <a:off x="5924151" y="797300"/>
              <a:ext cx="5132300" cy="5132300"/>
              <a:chOff x="0" y="0"/>
              <a:chExt cx="406400" cy="406400"/>
            </a:xfrm>
          </p:grpSpPr>
          <p:sp>
            <p:nvSpPr>
              <p:cNvPr name="Freeform 16" id="16"/>
              <p:cNvSpPr/>
              <p:nvPr/>
            </p:nvSpPr>
            <p:spPr>
              <a:xfrm flipH="false" flipV="false" rot="0">
                <a:off x="0" y="0"/>
                <a:ext cx="406400" cy="406400"/>
              </a:xfrm>
              <a:custGeom>
                <a:avLst/>
                <a:gdLst/>
                <a:ahLst/>
                <a:cxnLst/>
                <a:rect r="r" b="b" t="t" l="l"/>
                <a:pathLst>
                  <a:path h="406400" w="406400">
                    <a:moveTo>
                      <a:pt x="342900" y="406400"/>
                    </a:moveTo>
                    <a:lnTo>
                      <a:pt x="63500" y="406400"/>
                    </a:lnTo>
                    <a:cubicBezTo>
                      <a:pt x="28448" y="406400"/>
                      <a:pt x="0" y="377952"/>
                      <a:pt x="0" y="342900"/>
                    </a:cubicBezTo>
                    <a:lnTo>
                      <a:pt x="0" y="63500"/>
                    </a:lnTo>
                    <a:cubicBezTo>
                      <a:pt x="0" y="28448"/>
                      <a:pt x="28448" y="0"/>
                      <a:pt x="63500" y="0"/>
                    </a:cubicBezTo>
                    <a:lnTo>
                      <a:pt x="342900" y="0"/>
                    </a:lnTo>
                    <a:cubicBezTo>
                      <a:pt x="377952" y="0"/>
                      <a:pt x="406400" y="28448"/>
                      <a:pt x="406400" y="63500"/>
                    </a:cubicBezTo>
                    <a:lnTo>
                      <a:pt x="406400" y="342900"/>
                    </a:lnTo>
                    <a:cubicBezTo>
                      <a:pt x="406400" y="377952"/>
                      <a:pt x="377952" y="406400"/>
                      <a:pt x="342900" y="406400"/>
                    </a:cubicBezTo>
                    <a:close/>
                  </a:path>
                </a:pathLst>
              </a:custGeom>
              <a:solidFill>
                <a:srgbClr val="797961"/>
              </a:solidFill>
            </p:spPr>
          </p:sp>
        </p:grpSp>
        <p:grpSp>
          <p:nvGrpSpPr>
            <p:cNvPr name="Group 17" id="17"/>
            <p:cNvGrpSpPr/>
            <p:nvPr/>
          </p:nvGrpSpPr>
          <p:grpSpPr>
            <a:xfrm rot="0">
              <a:off x="7454501" y="0"/>
              <a:ext cx="2071600" cy="1665200"/>
              <a:chOff x="0" y="0"/>
              <a:chExt cx="406400" cy="326674"/>
            </a:xfrm>
          </p:grpSpPr>
          <p:sp>
            <p:nvSpPr>
              <p:cNvPr name="Freeform 18" id="18"/>
              <p:cNvSpPr/>
              <p:nvPr/>
            </p:nvSpPr>
            <p:spPr>
              <a:xfrm flipH="false" flipV="false" rot="0">
                <a:off x="0" y="0"/>
                <a:ext cx="406400" cy="326674"/>
              </a:xfrm>
              <a:custGeom>
                <a:avLst/>
                <a:gdLst/>
                <a:ahLst/>
                <a:cxnLst/>
                <a:rect r="r" b="b" t="t" l="l"/>
                <a:pathLst>
                  <a:path h="326674" w="406400">
                    <a:moveTo>
                      <a:pt x="342900" y="326674"/>
                    </a:moveTo>
                    <a:lnTo>
                      <a:pt x="63500" y="326674"/>
                    </a:lnTo>
                    <a:cubicBezTo>
                      <a:pt x="28448" y="326674"/>
                      <a:pt x="0" y="298226"/>
                      <a:pt x="0" y="263681"/>
                    </a:cubicBezTo>
                    <a:lnTo>
                      <a:pt x="0" y="63500"/>
                    </a:lnTo>
                    <a:cubicBezTo>
                      <a:pt x="0" y="28448"/>
                      <a:pt x="28448" y="0"/>
                      <a:pt x="63500" y="0"/>
                    </a:cubicBezTo>
                    <a:lnTo>
                      <a:pt x="342900" y="0"/>
                    </a:lnTo>
                    <a:cubicBezTo>
                      <a:pt x="377952" y="0"/>
                      <a:pt x="406400" y="28448"/>
                      <a:pt x="406400" y="63500"/>
                    </a:cubicBezTo>
                    <a:lnTo>
                      <a:pt x="406400" y="263681"/>
                    </a:lnTo>
                    <a:cubicBezTo>
                      <a:pt x="406400" y="298226"/>
                      <a:pt x="377952" y="326674"/>
                      <a:pt x="342900" y="326674"/>
                    </a:cubicBezTo>
                    <a:close/>
                  </a:path>
                </a:pathLst>
              </a:custGeom>
              <a:solidFill>
                <a:srgbClr val="65694D"/>
              </a:solidFill>
            </p:spPr>
          </p:sp>
        </p:grpSp>
        <p:sp>
          <p:nvSpPr>
            <p:cNvPr name="TextBox 19" id="19"/>
            <p:cNvSpPr txBox="true"/>
            <p:nvPr/>
          </p:nvSpPr>
          <p:spPr>
            <a:xfrm rot="0">
              <a:off x="6320744" y="1917930"/>
              <a:ext cx="4339114" cy="512656"/>
            </a:xfrm>
            <a:prstGeom prst="rect">
              <a:avLst/>
            </a:prstGeom>
          </p:spPr>
          <p:txBody>
            <a:bodyPr anchor="t" rtlCol="false" tIns="0" lIns="0" bIns="0" rIns="0">
              <a:spAutoFit/>
            </a:bodyPr>
            <a:lstStyle/>
            <a:p>
              <a:pPr algn="ctr">
                <a:lnSpc>
                  <a:spcPts val="3220"/>
                </a:lnSpc>
              </a:pPr>
              <a:r>
                <a:rPr lang="en-US" sz="2300">
                  <a:solidFill>
                    <a:srgbClr val="FFFFFF"/>
                  </a:solidFill>
                  <a:latin typeface="Poppins Bold"/>
                </a:rPr>
                <a:t>Returning Customers</a:t>
              </a:r>
            </a:p>
          </p:txBody>
        </p:sp>
        <p:sp>
          <p:nvSpPr>
            <p:cNvPr name="TextBox 20" id="20"/>
            <p:cNvSpPr txBox="true"/>
            <p:nvPr/>
          </p:nvSpPr>
          <p:spPr>
            <a:xfrm rot="0">
              <a:off x="6238822" y="2824074"/>
              <a:ext cx="4502959" cy="1466638"/>
            </a:xfrm>
            <a:prstGeom prst="rect">
              <a:avLst/>
            </a:prstGeom>
          </p:spPr>
          <p:txBody>
            <a:bodyPr anchor="t" rtlCol="false" tIns="0" lIns="0" bIns="0" rIns="0">
              <a:spAutoFit/>
            </a:bodyPr>
            <a:lstStyle/>
            <a:p>
              <a:pPr algn="ctr">
                <a:lnSpc>
                  <a:spcPts val="2239"/>
                </a:lnSpc>
              </a:pPr>
              <a:r>
                <a:rPr lang="en-US" sz="1599">
                  <a:solidFill>
                    <a:srgbClr val="FFFFFF"/>
                  </a:solidFill>
                  <a:latin typeface="Poppins"/>
                </a:rPr>
                <a:t>Willson Financial would like a report generated to see which of their customers have used their services 10 or more times.</a:t>
              </a:r>
            </a:p>
          </p:txBody>
        </p:sp>
        <p:grpSp>
          <p:nvGrpSpPr>
            <p:cNvPr name="Group 21" id="21"/>
            <p:cNvGrpSpPr/>
            <p:nvPr/>
          </p:nvGrpSpPr>
          <p:grpSpPr>
            <a:xfrm rot="0">
              <a:off x="11848302" y="797300"/>
              <a:ext cx="5132300" cy="5132300"/>
              <a:chOff x="0" y="0"/>
              <a:chExt cx="406400" cy="406400"/>
            </a:xfrm>
          </p:grpSpPr>
          <p:sp>
            <p:nvSpPr>
              <p:cNvPr name="Freeform 22" id="22"/>
              <p:cNvSpPr/>
              <p:nvPr/>
            </p:nvSpPr>
            <p:spPr>
              <a:xfrm flipH="false" flipV="false" rot="0">
                <a:off x="0" y="0"/>
                <a:ext cx="406400" cy="406400"/>
              </a:xfrm>
              <a:custGeom>
                <a:avLst/>
                <a:gdLst/>
                <a:ahLst/>
                <a:cxnLst/>
                <a:rect r="r" b="b" t="t" l="l"/>
                <a:pathLst>
                  <a:path h="406400" w="406400">
                    <a:moveTo>
                      <a:pt x="342900" y="406400"/>
                    </a:moveTo>
                    <a:lnTo>
                      <a:pt x="63500" y="406400"/>
                    </a:lnTo>
                    <a:cubicBezTo>
                      <a:pt x="28448" y="406400"/>
                      <a:pt x="0" y="377952"/>
                      <a:pt x="0" y="342900"/>
                    </a:cubicBezTo>
                    <a:lnTo>
                      <a:pt x="0" y="63500"/>
                    </a:lnTo>
                    <a:cubicBezTo>
                      <a:pt x="0" y="28448"/>
                      <a:pt x="28448" y="0"/>
                      <a:pt x="63500" y="0"/>
                    </a:cubicBezTo>
                    <a:lnTo>
                      <a:pt x="342900" y="0"/>
                    </a:lnTo>
                    <a:cubicBezTo>
                      <a:pt x="377952" y="0"/>
                      <a:pt x="406400" y="28448"/>
                      <a:pt x="406400" y="63500"/>
                    </a:cubicBezTo>
                    <a:lnTo>
                      <a:pt x="406400" y="342900"/>
                    </a:lnTo>
                    <a:cubicBezTo>
                      <a:pt x="406400" y="377952"/>
                      <a:pt x="377952" y="406400"/>
                      <a:pt x="342900" y="406400"/>
                    </a:cubicBezTo>
                    <a:close/>
                  </a:path>
                </a:pathLst>
              </a:custGeom>
              <a:solidFill>
                <a:srgbClr val="797961"/>
              </a:solidFill>
            </p:spPr>
          </p:sp>
        </p:grpSp>
        <p:grpSp>
          <p:nvGrpSpPr>
            <p:cNvPr name="Group 23" id="23"/>
            <p:cNvGrpSpPr/>
            <p:nvPr/>
          </p:nvGrpSpPr>
          <p:grpSpPr>
            <a:xfrm rot="0">
              <a:off x="13378652" y="0"/>
              <a:ext cx="2071600" cy="1665200"/>
              <a:chOff x="0" y="0"/>
              <a:chExt cx="406400" cy="326674"/>
            </a:xfrm>
          </p:grpSpPr>
          <p:sp>
            <p:nvSpPr>
              <p:cNvPr name="Freeform 24" id="24"/>
              <p:cNvSpPr/>
              <p:nvPr/>
            </p:nvSpPr>
            <p:spPr>
              <a:xfrm flipH="false" flipV="false" rot="0">
                <a:off x="0" y="0"/>
                <a:ext cx="406400" cy="326674"/>
              </a:xfrm>
              <a:custGeom>
                <a:avLst/>
                <a:gdLst/>
                <a:ahLst/>
                <a:cxnLst/>
                <a:rect r="r" b="b" t="t" l="l"/>
                <a:pathLst>
                  <a:path h="326674" w="406400">
                    <a:moveTo>
                      <a:pt x="342900" y="326674"/>
                    </a:moveTo>
                    <a:lnTo>
                      <a:pt x="63500" y="326674"/>
                    </a:lnTo>
                    <a:cubicBezTo>
                      <a:pt x="28448" y="326674"/>
                      <a:pt x="0" y="298226"/>
                      <a:pt x="0" y="263681"/>
                    </a:cubicBezTo>
                    <a:lnTo>
                      <a:pt x="0" y="63500"/>
                    </a:lnTo>
                    <a:cubicBezTo>
                      <a:pt x="0" y="28448"/>
                      <a:pt x="28448" y="0"/>
                      <a:pt x="63500" y="0"/>
                    </a:cubicBezTo>
                    <a:lnTo>
                      <a:pt x="342900" y="0"/>
                    </a:lnTo>
                    <a:cubicBezTo>
                      <a:pt x="377952" y="0"/>
                      <a:pt x="406400" y="28448"/>
                      <a:pt x="406400" y="63500"/>
                    </a:cubicBezTo>
                    <a:lnTo>
                      <a:pt x="406400" y="263681"/>
                    </a:lnTo>
                    <a:cubicBezTo>
                      <a:pt x="406400" y="298226"/>
                      <a:pt x="377952" y="326674"/>
                      <a:pt x="342900" y="326674"/>
                    </a:cubicBezTo>
                    <a:close/>
                  </a:path>
                </a:pathLst>
              </a:custGeom>
              <a:solidFill>
                <a:srgbClr val="65694D"/>
              </a:solidFill>
            </p:spPr>
          </p:sp>
        </p:grpSp>
        <p:sp>
          <p:nvSpPr>
            <p:cNvPr name="TextBox 25" id="25"/>
            <p:cNvSpPr txBox="true"/>
            <p:nvPr/>
          </p:nvSpPr>
          <p:spPr>
            <a:xfrm rot="0">
              <a:off x="12244895" y="1917930"/>
              <a:ext cx="4339114" cy="512656"/>
            </a:xfrm>
            <a:prstGeom prst="rect">
              <a:avLst/>
            </a:prstGeom>
          </p:spPr>
          <p:txBody>
            <a:bodyPr anchor="t" rtlCol="false" tIns="0" lIns="0" bIns="0" rIns="0">
              <a:spAutoFit/>
            </a:bodyPr>
            <a:lstStyle/>
            <a:p>
              <a:pPr algn="ctr">
                <a:lnSpc>
                  <a:spcPts val="3220"/>
                </a:lnSpc>
              </a:pPr>
              <a:r>
                <a:rPr lang="en-US" sz="2300">
                  <a:solidFill>
                    <a:srgbClr val="FFFFFF"/>
                  </a:solidFill>
                  <a:latin typeface="Poppins Bold"/>
                </a:rPr>
                <a:t>New Customers</a:t>
              </a:r>
            </a:p>
          </p:txBody>
        </p:sp>
        <p:sp>
          <p:nvSpPr>
            <p:cNvPr name="TextBox 26" id="26"/>
            <p:cNvSpPr txBox="true"/>
            <p:nvPr/>
          </p:nvSpPr>
          <p:spPr>
            <a:xfrm rot="0">
              <a:off x="12162973" y="2824074"/>
              <a:ext cx="4502959" cy="1834938"/>
            </a:xfrm>
            <a:prstGeom prst="rect">
              <a:avLst/>
            </a:prstGeom>
          </p:spPr>
          <p:txBody>
            <a:bodyPr anchor="t" rtlCol="false" tIns="0" lIns="0" bIns="0" rIns="0">
              <a:spAutoFit/>
            </a:bodyPr>
            <a:lstStyle/>
            <a:p>
              <a:pPr algn="ctr">
                <a:lnSpc>
                  <a:spcPts val="2239"/>
                </a:lnSpc>
              </a:pPr>
              <a:r>
                <a:rPr lang="en-US" sz="1599">
                  <a:solidFill>
                    <a:srgbClr val="FFFFFF"/>
                  </a:solidFill>
                  <a:latin typeface="Poppins"/>
                </a:rPr>
                <a:t>To determine customer growth trends, this report will output how many new customers have joined Willson Financial in the past six months.</a:t>
              </a:r>
            </a:p>
          </p:txBody>
        </p:sp>
      </p:grpSp>
      <p:sp>
        <p:nvSpPr>
          <p:cNvPr name="Freeform 27" id="27"/>
          <p:cNvSpPr/>
          <p:nvPr/>
        </p:nvSpPr>
        <p:spPr>
          <a:xfrm flipH="false" flipV="false" rot="0">
            <a:off x="4241945" y="4727869"/>
            <a:ext cx="871866" cy="1019726"/>
          </a:xfrm>
          <a:custGeom>
            <a:avLst/>
            <a:gdLst/>
            <a:ahLst/>
            <a:cxnLst/>
            <a:rect r="r" b="b" t="t" l="l"/>
            <a:pathLst>
              <a:path h="1019726" w="871866">
                <a:moveTo>
                  <a:pt x="0" y="0"/>
                </a:moveTo>
                <a:lnTo>
                  <a:pt x="871866" y="0"/>
                </a:lnTo>
                <a:lnTo>
                  <a:pt x="871866" y="1019726"/>
                </a:lnTo>
                <a:lnTo>
                  <a:pt x="0" y="10197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8689725" y="4727869"/>
            <a:ext cx="939642" cy="939642"/>
          </a:xfrm>
          <a:custGeom>
            <a:avLst/>
            <a:gdLst/>
            <a:ahLst/>
            <a:cxnLst/>
            <a:rect r="r" b="b" t="t" l="l"/>
            <a:pathLst>
              <a:path h="939642" w="939642">
                <a:moveTo>
                  <a:pt x="0" y="0"/>
                </a:moveTo>
                <a:lnTo>
                  <a:pt x="939642" y="0"/>
                </a:lnTo>
                <a:lnTo>
                  <a:pt x="939642" y="939642"/>
                </a:lnTo>
                <a:lnTo>
                  <a:pt x="0" y="9396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13201242" y="4687827"/>
            <a:ext cx="804309" cy="1019726"/>
          </a:xfrm>
          <a:custGeom>
            <a:avLst/>
            <a:gdLst/>
            <a:ahLst/>
            <a:cxnLst/>
            <a:rect r="r" b="b" t="t" l="l"/>
            <a:pathLst>
              <a:path h="1019726" w="804309">
                <a:moveTo>
                  <a:pt x="0" y="0"/>
                </a:moveTo>
                <a:lnTo>
                  <a:pt x="804308" y="0"/>
                </a:lnTo>
                <a:lnTo>
                  <a:pt x="804308" y="1019726"/>
                </a:lnTo>
                <a:lnTo>
                  <a:pt x="0" y="10197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0" id="30"/>
          <p:cNvSpPr txBox="true"/>
          <p:nvPr/>
        </p:nvSpPr>
        <p:spPr>
          <a:xfrm rot="0">
            <a:off x="5682273" y="2974044"/>
            <a:ext cx="7599248" cy="1113156"/>
          </a:xfrm>
          <a:prstGeom prst="rect">
            <a:avLst/>
          </a:prstGeom>
        </p:spPr>
        <p:txBody>
          <a:bodyPr anchor="t" rtlCol="false" tIns="0" lIns="0" bIns="0" rIns="0">
            <a:spAutoFit/>
          </a:bodyPr>
          <a:lstStyle/>
          <a:p>
            <a:pPr algn="ctr">
              <a:lnSpc>
                <a:spcPts val="8260"/>
              </a:lnSpc>
            </a:pPr>
            <a:r>
              <a:rPr lang="en-US" sz="7000">
                <a:solidFill>
                  <a:srgbClr val="797961"/>
                </a:solidFill>
                <a:latin typeface="Poppins Ultra-Bold"/>
              </a:rPr>
              <a:t>REPORTING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4313" y="2484854"/>
            <a:ext cx="18736627" cy="7183771"/>
            <a:chOff x="0" y="0"/>
            <a:chExt cx="4934749" cy="1892022"/>
          </a:xfrm>
        </p:grpSpPr>
        <p:sp>
          <p:nvSpPr>
            <p:cNvPr name="Freeform 3" id="3"/>
            <p:cNvSpPr/>
            <p:nvPr/>
          </p:nvSpPr>
          <p:spPr>
            <a:xfrm flipH="false" flipV="false" rot="0">
              <a:off x="0" y="0"/>
              <a:ext cx="4934750" cy="1892022"/>
            </a:xfrm>
            <a:custGeom>
              <a:avLst/>
              <a:gdLst/>
              <a:ahLst/>
              <a:cxnLst/>
              <a:rect r="r" b="b" t="t" l="l"/>
              <a:pathLst>
                <a:path h="1892022" w="4934750">
                  <a:moveTo>
                    <a:pt x="21073" y="0"/>
                  </a:moveTo>
                  <a:lnTo>
                    <a:pt x="4913676" y="0"/>
                  </a:lnTo>
                  <a:cubicBezTo>
                    <a:pt x="4925315" y="0"/>
                    <a:pt x="4934750" y="9435"/>
                    <a:pt x="4934750" y="21073"/>
                  </a:cubicBezTo>
                  <a:lnTo>
                    <a:pt x="4934750" y="1870949"/>
                  </a:lnTo>
                  <a:cubicBezTo>
                    <a:pt x="4934750" y="1882587"/>
                    <a:pt x="4925315" y="1892022"/>
                    <a:pt x="4913676" y="1892022"/>
                  </a:cubicBezTo>
                  <a:lnTo>
                    <a:pt x="21073" y="1892022"/>
                  </a:lnTo>
                  <a:cubicBezTo>
                    <a:pt x="9435" y="1892022"/>
                    <a:pt x="0" y="1882587"/>
                    <a:pt x="0" y="1870949"/>
                  </a:cubicBezTo>
                  <a:lnTo>
                    <a:pt x="0" y="21073"/>
                  </a:lnTo>
                  <a:cubicBezTo>
                    <a:pt x="0" y="9435"/>
                    <a:pt x="9435" y="0"/>
                    <a:pt x="21073" y="0"/>
                  </a:cubicBezTo>
                  <a:close/>
                </a:path>
              </a:pathLst>
            </a:custGeom>
            <a:solidFill>
              <a:srgbClr val="154734">
                <a:alpha val="26667"/>
              </a:srgbClr>
            </a:solidFill>
          </p:spPr>
        </p:sp>
        <p:sp>
          <p:nvSpPr>
            <p:cNvPr name="TextBox 4" id="4"/>
            <p:cNvSpPr txBox="true"/>
            <p:nvPr/>
          </p:nvSpPr>
          <p:spPr>
            <a:xfrm>
              <a:off x="0" y="-66675"/>
              <a:ext cx="4934749" cy="1958697"/>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505403" y="3054717"/>
            <a:ext cx="6035727" cy="5501377"/>
          </a:xfrm>
          <a:custGeom>
            <a:avLst/>
            <a:gdLst/>
            <a:ahLst/>
            <a:cxnLst/>
            <a:rect r="r" b="b" t="t" l="l"/>
            <a:pathLst>
              <a:path h="5501377" w="6035727">
                <a:moveTo>
                  <a:pt x="0" y="0"/>
                </a:moveTo>
                <a:lnTo>
                  <a:pt x="6035727" y="0"/>
                </a:lnTo>
                <a:lnTo>
                  <a:pt x="6035727" y="5501378"/>
                </a:lnTo>
                <a:lnTo>
                  <a:pt x="0" y="5501378"/>
                </a:lnTo>
                <a:lnTo>
                  <a:pt x="0" y="0"/>
                </a:lnTo>
                <a:close/>
              </a:path>
            </a:pathLst>
          </a:custGeom>
          <a:blipFill>
            <a:blip r:embed="rId2"/>
            <a:stretch>
              <a:fillRect l="0" t="0" r="0" b="0"/>
            </a:stretch>
          </a:blipFill>
        </p:spPr>
      </p:sp>
      <p:sp>
        <p:nvSpPr>
          <p:cNvPr name="Freeform 6" id="6"/>
          <p:cNvSpPr/>
          <p:nvPr/>
        </p:nvSpPr>
        <p:spPr>
          <a:xfrm flipH="false" flipV="false" rot="0">
            <a:off x="6826770" y="3054717"/>
            <a:ext cx="11283559" cy="5511467"/>
          </a:xfrm>
          <a:custGeom>
            <a:avLst/>
            <a:gdLst/>
            <a:ahLst/>
            <a:cxnLst/>
            <a:rect r="r" b="b" t="t" l="l"/>
            <a:pathLst>
              <a:path h="5511467" w="11283559">
                <a:moveTo>
                  <a:pt x="0" y="0"/>
                </a:moveTo>
                <a:lnTo>
                  <a:pt x="11283558" y="0"/>
                </a:lnTo>
                <a:lnTo>
                  <a:pt x="11283558" y="5511467"/>
                </a:lnTo>
                <a:lnTo>
                  <a:pt x="0" y="5511467"/>
                </a:lnTo>
                <a:lnTo>
                  <a:pt x="0" y="0"/>
                </a:lnTo>
                <a:close/>
              </a:path>
            </a:pathLst>
          </a:custGeom>
          <a:blipFill>
            <a:blip r:embed="rId3"/>
            <a:stretch>
              <a:fillRect l="0" t="0" r="0" b="0"/>
            </a:stretch>
          </a:blipFill>
        </p:spPr>
      </p:sp>
      <p:sp>
        <p:nvSpPr>
          <p:cNvPr name="TextBox 7" id="7"/>
          <p:cNvSpPr txBox="true"/>
          <p:nvPr/>
        </p:nvSpPr>
        <p:spPr>
          <a:xfrm rot="0">
            <a:off x="5019101" y="-127136"/>
            <a:ext cx="7866604" cy="1358770"/>
          </a:xfrm>
          <a:prstGeom prst="rect">
            <a:avLst/>
          </a:prstGeom>
        </p:spPr>
        <p:txBody>
          <a:bodyPr anchor="t" rtlCol="false" tIns="0" lIns="0" bIns="0" rIns="0">
            <a:spAutoFit/>
          </a:bodyPr>
          <a:lstStyle/>
          <a:p>
            <a:pPr>
              <a:lnSpc>
                <a:spcPts val="10694"/>
              </a:lnSpc>
            </a:pPr>
            <a:r>
              <a:rPr lang="en-US" sz="7638">
                <a:solidFill>
                  <a:srgbClr val="43612D"/>
                </a:solidFill>
                <a:latin typeface="Poppins Bold"/>
              </a:rPr>
              <a:t>Average Assets</a:t>
            </a:r>
          </a:p>
        </p:txBody>
      </p:sp>
      <p:sp>
        <p:nvSpPr>
          <p:cNvPr name="TextBox 8" id="8"/>
          <p:cNvSpPr txBox="true"/>
          <p:nvPr/>
        </p:nvSpPr>
        <p:spPr>
          <a:xfrm rot="0">
            <a:off x="10674919" y="2548240"/>
            <a:ext cx="4016336" cy="424814"/>
          </a:xfrm>
          <a:prstGeom prst="rect">
            <a:avLst/>
          </a:prstGeom>
        </p:spPr>
        <p:txBody>
          <a:bodyPr anchor="t" rtlCol="false" tIns="0" lIns="0" bIns="0" rIns="0">
            <a:spAutoFit/>
          </a:bodyPr>
          <a:lstStyle/>
          <a:p>
            <a:pPr algn="ctr">
              <a:lnSpc>
                <a:spcPts val="3360"/>
              </a:lnSpc>
            </a:pPr>
            <a:r>
              <a:rPr lang="en-US" sz="2400">
                <a:solidFill>
                  <a:srgbClr val="43612D"/>
                </a:solidFill>
                <a:latin typeface="Poppins Bold"/>
              </a:rPr>
              <a:t>Python Glance</a:t>
            </a:r>
          </a:p>
        </p:txBody>
      </p:sp>
      <p:sp>
        <p:nvSpPr>
          <p:cNvPr name="TextBox 9" id="9"/>
          <p:cNvSpPr txBox="true"/>
          <p:nvPr/>
        </p:nvSpPr>
        <p:spPr>
          <a:xfrm rot="0">
            <a:off x="1002765" y="2548240"/>
            <a:ext cx="4016336" cy="424814"/>
          </a:xfrm>
          <a:prstGeom prst="rect">
            <a:avLst/>
          </a:prstGeom>
        </p:spPr>
        <p:txBody>
          <a:bodyPr anchor="t" rtlCol="false" tIns="0" lIns="0" bIns="0" rIns="0">
            <a:spAutoFit/>
          </a:bodyPr>
          <a:lstStyle/>
          <a:p>
            <a:pPr algn="ctr">
              <a:lnSpc>
                <a:spcPts val="3360"/>
              </a:lnSpc>
            </a:pPr>
            <a:r>
              <a:rPr lang="en-US" sz="2400">
                <a:solidFill>
                  <a:srgbClr val="43612D"/>
                </a:solidFill>
                <a:latin typeface="Poppins Bold"/>
              </a:rPr>
              <a:t>Output</a:t>
            </a:r>
          </a:p>
        </p:txBody>
      </p:sp>
      <p:sp>
        <p:nvSpPr>
          <p:cNvPr name="TextBox 10" id="10"/>
          <p:cNvSpPr txBox="true"/>
          <p:nvPr/>
        </p:nvSpPr>
        <p:spPr>
          <a:xfrm rot="0">
            <a:off x="2989516" y="1164958"/>
            <a:ext cx="12308967" cy="1073149"/>
          </a:xfrm>
          <a:prstGeom prst="rect">
            <a:avLst/>
          </a:prstGeom>
        </p:spPr>
        <p:txBody>
          <a:bodyPr anchor="t" rtlCol="false" tIns="0" lIns="0" bIns="0" rIns="0">
            <a:spAutoFit/>
          </a:bodyPr>
          <a:lstStyle/>
          <a:p>
            <a:pPr>
              <a:lnSpc>
                <a:spcPts val="2800"/>
              </a:lnSpc>
            </a:pPr>
            <a:r>
              <a:rPr lang="en-US" sz="2000">
                <a:solidFill>
                  <a:srgbClr val="43612D"/>
                </a:solidFill>
                <a:latin typeface="Poppins"/>
              </a:rPr>
              <a:t>This report will show Willson Financial the average number of assets they currently manage.</a:t>
            </a:r>
          </a:p>
          <a:p>
            <a:pPr>
              <a:lnSpc>
                <a:spcPts val="2800"/>
              </a:lnSpc>
            </a:pPr>
            <a:r>
              <a:rPr lang="en-US" sz="2000">
                <a:solidFill>
                  <a:srgbClr val="43612D"/>
                </a:solidFill>
                <a:latin typeface="Poppins"/>
              </a:rPr>
              <a:t>To answer their question, “What is the average amount of assets (in currency) for the entire client list? “</a:t>
            </a:r>
          </a:p>
        </p:txBody>
      </p:sp>
      <p:sp>
        <p:nvSpPr>
          <p:cNvPr name="TextBox 11" id="11"/>
          <p:cNvSpPr txBox="true"/>
          <p:nvPr/>
        </p:nvSpPr>
        <p:spPr>
          <a:xfrm rot="0">
            <a:off x="446089" y="8699714"/>
            <a:ext cx="6154355" cy="853805"/>
          </a:xfrm>
          <a:prstGeom prst="rect">
            <a:avLst/>
          </a:prstGeom>
        </p:spPr>
        <p:txBody>
          <a:bodyPr anchor="t" rtlCol="false" tIns="0" lIns="0" bIns="0" rIns="0">
            <a:spAutoFit/>
          </a:bodyPr>
          <a:lstStyle/>
          <a:p>
            <a:pPr>
              <a:lnSpc>
                <a:spcPts val="2289"/>
              </a:lnSpc>
            </a:pPr>
            <a:r>
              <a:rPr lang="en-US" sz="1635">
                <a:solidFill>
                  <a:srgbClr val="154734"/>
                </a:solidFill>
                <a:latin typeface="Poppins"/>
              </a:rPr>
              <a:t>Willson Financial manages a total average of $189,98.17 in various assets. The graph shows the average for each asset type managed by the company.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DAF-F13S8AM</dc:identifier>
  <dcterms:modified xsi:type="dcterms:W3CDTF">2011-08-01T06:04:30Z</dcterms:modified>
  <cp:revision>1</cp:revision>
  <dc:title>Team Bravo_milestone 4_revised</dc:title>
</cp:coreProperties>
</file>